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1"/>
  </p:notesMasterIdLst>
  <p:handoutMasterIdLst>
    <p:handoutMasterId r:id="rId5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0" r:id="rId26"/>
    <p:sldId id="281" r:id="rId27"/>
    <p:sldId id="280" r:id="rId28"/>
    <p:sldId id="282" r:id="rId29"/>
    <p:sldId id="283" r:id="rId30"/>
    <p:sldId id="284" r:id="rId31"/>
    <p:sldId id="289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85" r:id="rId44"/>
    <p:sldId id="286" r:id="rId45"/>
    <p:sldId id="287" r:id="rId46"/>
    <p:sldId id="291" r:id="rId47"/>
    <p:sldId id="292" r:id="rId48"/>
    <p:sldId id="288" r:id="rId49"/>
    <p:sldId id="29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Dr. T. Reichherzer / CS UWF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Fall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CNT4007C L02 Network Structures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B8023-EB89-43B4-BF88-D1727F7FA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55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mtClean="0"/>
              <a:t>Dr. T. Reichherzer / CS UWF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Fall 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CNT4007C L02 Network Structures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4B752-5E96-49A1-B59B-6F12F43328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469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54B752-5E96-49A1-B59B-6F12F433280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de-DE" smtClean="0"/>
              <a:t>Dr. T. Reichherzer / CS UWF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4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1ECE433-AB90-477E-BBC0-C56B1EB4AE77}" type="slidenum">
              <a:rPr lang="en-US" altLang="en-US" sz="1200"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23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2DE1217C-7A82-4F90-B02C-24F7935BABDA}" type="slidenum">
              <a:rPr lang="en-US" altLang="en-US" sz="120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31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5C569D4E-BA8F-4891-A5D0-F76D5BBD5734}" type="slidenum">
              <a:rPr lang="en-US" altLang="en-US" sz="1200">
                <a:latin typeface="Times New Roman" panose="02020603050405020304" pitchFamily="18" charset="0"/>
              </a:rPr>
              <a:pPr/>
              <a:t>37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0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E795837-C394-403D-AF5D-C58679161FC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0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01AAE697-2258-46CD-A340-AB4545FA66A4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C9370A3C-87DE-45E9-9D83-860EF425557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14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75430BEF-C1D3-42A9-A5C5-6D0BC47B9434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75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1B475-4425-4A9D-8CED-7CA038F487E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9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1B475-4425-4A9D-8CED-7CA038F487E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Dr. T. Reichherzer / CS UWF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54B752-5E96-49A1-B59B-6F12F43328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3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1A708-5557-4883-BA8D-2E4A478FF198}" type="slidenum">
              <a:rPr lang="en-US"/>
              <a:pPr/>
              <a:t>24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Dr. T. Reichherzer / CS UWF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54B752-5E96-49A1-B59B-6F12F43328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D8ABB-514A-4EDF-9567-8CED6E37C26D}" type="slidenum">
              <a:rPr lang="en-US"/>
              <a:pPr/>
              <a:t>30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8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4927D8D6-7AD9-4EB4-8B58-545082FB832D}" type="slidenum">
              <a:rPr lang="en-US" altLang="en-US" sz="120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1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C0B07CE2-3BC2-4102-9699-CD5242CC6362}" type="slidenum">
              <a:rPr lang="en-US" altLang="en-US" sz="120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69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A947F47D-040E-4923-9488-E7E2C2179F95}" type="slidenum">
              <a:rPr lang="en-US" altLang="en-US" sz="120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9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fld id="{DA638B01-4719-47D5-89EB-6770AFEF0D25}" type="slidenum">
              <a:rPr lang="en-US" altLang="en-US" sz="120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88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313432" cy="228600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762000"/>
            <a:ext cx="2057400" cy="5699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0"/>
            <a:ext cx="6553200" cy="5699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313432" cy="228600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5E4B288-6E63-4CA9-A9D3-AD48C5B8CF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3049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3049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23049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1007916-31FF-4453-BB10-134FD4B3A7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5E9CB006-A075-4A11-AD35-06A57C52FD9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6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A8F5FBE0-3215-481B-82FD-CB144ED4EFB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19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2E22D772-863A-4F00-A4C8-FE29C56979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2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70058845-9418-4222-8A02-6BACC3F09B4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62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9CF49B91-A1FF-4E4A-98B5-C018FC4FE72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90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78296AAE-9A63-4C6E-B9DD-321B5C7A3B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1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599" y="6634264"/>
            <a:ext cx="2300591" cy="223736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BA6BC920-FE06-472C-BA9A-24218F2017F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6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5ACFCDC9-D4A0-4975-BEE2-3029A85FC4A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19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FA3CB5BA-99BF-4968-9E0B-DAD7FCC04E6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74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41FA1620-3A7B-427D-9D48-E90E7A02837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23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4CD8064E-00AB-4409-B8E7-7867752FA47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95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6-</a:t>
            </a:r>
            <a:fld id="{64069C22-4A63-42B4-88D1-B5616EBAFA1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1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528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6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2672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38200"/>
            <a:ext cx="4268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4268788" cy="4952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838200"/>
            <a:ext cx="4267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24000"/>
            <a:ext cx="4270375" cy="4952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8599" y="6595353"/>
            <a:ext cx="2310319" cy="262647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634264"/>
            <a:ext cx="2329774" cy="223736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3236913" cy="1009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838200"/>
            <a:ext cx="5334000" cy="57007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828800"/>
            <a:ext cx="32369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313432" cy="228600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5105400"/>
            <a:ext cx="5562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838200"/>
            <a:ext cx="5562600" cy="4191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2600" y="5715000"/>
            <a:ext cx="5562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313432" cy="228600"/>
          </a:xfrm>
        </p:spPr>
        <p:txBody>
          <a:bodyPr/>
          <a:lstStyle/>
          <a:p>
            <a:r>
              <a:rPr lang="en-US" smtClean="0"/>
              <a:t>L03 Net Media &amp; Signal Encodings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0"/>
            <a:ext cx="4572000" cy="6858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0"/>
            <a:ext cx="3886200" cy="685800"/>
          </a:xfrm>
          <a:prstGeom prst="rect">
            <a:avLst/>
          </a:prstGeom>
          <a:gradFill flip="none" rotWithShape="1">
            <a:gsLst>
              <a:gs pos="49000">
                <a:srgbClr val="003399"/>
              </a:gs>
              <a:gs pos="9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38200"/>
            <a:ext cx="86868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L03 Net Media &amp; Signal Encodings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CNT 4007C, Fall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80F6F78-E6C7-4FA9-8256-6FE4E13602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UWF_Official_Seal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6763" y="6400800"/>
            <a:ext cx="386238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Wireless, Mobile Networks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t>6-</a:t>
            </a:r>
            <a:fld id="{84DD591C-0A70-4018-8072-1B157A977205}" type="slidenum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12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anose="020B0600070205080204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rgbClr val="000099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Gill Sans MT" pitchFamily="34" charset="0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Gill Sans MT" pitchFamily="34" charset="0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21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16.bin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20.bin"/><Relationship Id="rId33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5.bin"/><Relationship Id="rId29" Type="http://schemas.openxmlformats.org/officeDocument/2006/relationships/oleObject" Target="../embeddings/oleObject2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9.bin"/><Relationship Id="rId32" Type="http://schemas.openxmlformats.org/officeDocument/2006/relationships/oleObject" Target="../embeddings/oleObject27.bin"/><Relationship Id="rId5" Type="http://schemas.openxmlformats.org/officeDocument/2006/relationships/image" Target="../media/image19.wmf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8.bin"/><Relationship Id="rId28" Type="http://schemas.openxmlformats.org/officeDocument/2006/relationships/oleObject" Target="../embeddings/oleObject23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4.bin"/><Relationship Id="rId31" Type="http://schemas.openxmlformats.org/officeDocument/2006/relationships/oleObject" Target="../embeddings/oleObject2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7.bin"/><Relationship Id="rId27" Type="http://schemas.openxmlformats.org/officeDocument/2006/relationships/oleObject" Target="../embeddings/oleObject22.bin"/><Relationship Id="rId30" Type="http://schemas.openxmlformats.org/officeDocument/2006/relationships/oleObject" Target="../embeddings/oleObject25.bin"/><Relationship Id="rId8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3399"/>
                </a:solidFill>
                <a:latin typeface="Arial" charset="0"/>
              </a:rPr>
              <a:t>CNT4007C: Theory and Fundamentals of Computer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Arial" charset="0"/>
              </a:rPr>
              <a:t>Networking Media / 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Signal Encoding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Content derived from various sources including </a:t>
            </a:r>
            <a:br>
              <a:rPr lang="en-US" sz="1200" dirty="0" smtClean="0"/>
            </a:br>
            <a:r>
              <a:rPr lang="en-US" sz="1200" dirty="0" err="1" smtClean="0"/>
              <a:t>Tomsho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., Guide to Networking Essentials,</a:t>
            </a:r>
          </a:p>
          <a:p>
            <a:pPr algn="r"/>
            <a:r>
              <a:rPr lang="en-US" sz="1200" dirty="0" smtClean="0"/>
              <a:t>Kurose and Ross, Computer Networking: A Top-Down 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UTP Cable Categories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686800" cy="237259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Cables rated based ANSI/TIA/EIA Standard (1991).</a:t>
            </a:r>
          </a:p>
          <a:p>
            <a:pPr lvl="1"/>
            <a:r>
              <a:rPr lang="en-US" dirty="0" smtClean="0"/>
              <a:t>American National Standard Institute</a:t>
            </a:r>
          </a:p>
          <a:p>
            <a:pPr lvl="1"/>
            <a:r>
              <a:rPr lang="en-US" dirty="0" smtClean="0"/>
              <a:t>Telecommunications Industries Association (TIA)</a:t>
            </a:r>
          </a:p>
          <a:p>
            <a:pPr lvl="1"/>
            <a:r>
              <a:rPr lang="en-US" dirty="0" smtClean="0"/>
              <a:t>Electronic Industries Alliance (EIA)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55827" y="3225800"/>
          <a:ext cx="7788677" cy="302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742"/>
                <a:gridCol w="3058284"/>
                <a:gridCol w="3356651"/>
              </a:tblGrid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Bandwidth Specifications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voice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telephone cabling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4 Mbps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used any longer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</a:t>
                      </a:r>
                      <a:r>
                        <a:rPr lang="en-US" baseline="0" dirty="0" smtClean="0"/>
                        <a:t> to 10 Mbps (16 MHz)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10BaseT,  4 Mbps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oken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ring, …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16 Mbps</a:t>
                      </a:r>
                      <a:r>
                        <a:rPr lang="en-US" baseline="0" dirty="0" smtClean="0"/>
                        <a:t> (20 MHz)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10BaseT, 16 Mbps token ring, …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100 Mbps (100</a:t>
                      </a:r>
                      <a:r>
                        <a:rPr lang="en-US" baseline="0" dirty="0" smtClean="0"/>
                        <a:t> MHz)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100BaseT,  ATM, </a:t>
                      </a:r>
                      <a:r>
                        <a:rPr lang="en-US" baseline="0" dirty="0" smtClean="0"/>
                        <a:t>token ring, ..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5e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1000 Mbps (100 MHz)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1000BaseT (Gigabit</a:t>
                      </a:r>
                      <a:r>
                        <a:rPr lang="en-US" baseline="0" dirty="0" smtClean="0"/>
                        <a:t> Ethernet), …</a:t>
                      </a:r>
                      <a:endParaRPr lang="en-US" dirty="0"/>
                    </a:p>
                  </a:txBody>
                  <a:tcPr/>
                </a:tc>
              </a:tr>
              <a:tr h="378534">
                <a:tc>
                  <a:txBody>
                    <a:bodyPr/>
                    <a:lstStyle/>
                    <a:p>
                      <a:r>
                        <a:rPr lang="en-US" dirty="0" smtClean="0"/>
                        <a:t>Cat.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up to 1000 Mbps (200 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1000BaseT (Gigabit Ethernet), 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UTP Cable Characteristics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1539" y="1237203"/>
          <a:ext cx="7989902" cy="503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027"/>
                <a:gridCol w="4759875"/>
              </a:tblGrid>
              <a:tr h="355448"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r>
                        <a:rPr lang="en-US" baseline="0" dirty="0" smtClean="0"/>
                        <a:t> 5, 5e, 6 Characteristics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55448">
                <a:tc>
                  <a:txBody>
                    <a:bodyPr/>
                    <a:lstStyle/>
                    <a:p>
                      <a:r>
                        <a:rPr lang="en-US" dirty="0" smtClean="0"/>
                        <a:t>Maximum cable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 m (328 ft.)</a:t>
                      </a:r>
                    </a:p>
                  </a:txBody>
                  <a:tcPr/>
                </a:tc>
              </a:tr>
              <a:tr h="355448">
                <a:tc>
                  <a:txBody>
                    <a:bodyPr/>
                    <a:lstStyle/>
                    <a:p>
                      <a:r>
                        <a:rPr lang="en-US" dirty="0" smtClean="0"/>
                        <a:t>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</a:t>
                      </a:r>
                      <a:r>
                        <a:rPr lang="en-US" baseline="0" dirty="0" smtClean="0"/>
                        <a:t> to 1000 Mbps</a:t>
                      </a:r>
                      <a:endParaRPr lang="en-US" dirty="0" smtClean="0"/>
                    </a:p>
                  </a:txBody>
                  <a:tcPr/>
                </a:tc>
              </a:tr>
              <a:tr h="622034">
                <a:tc>
                  <a:txBody>
                    <a:bodyPr/>
                    <a:lstStyle/>
                    <a:p>
                      <a:r>
                        <a:rPr lang="en-US" dirty="0" smtClean="0"/>
                        <a:t>Signaling rates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 MHz for Cat.</a:t>
                      </a:r>
                      <a:r>
                        <a:rPr lang="en-US" baseline="0" dirty="0" smtClean="0"/>
                        <a:t> 5 and 5e,</a:t>
                      </a:r>
                    </a:p>
                    <a:p>
                      <a:r>
                        <a:rPr lang="en-US" baseline="0" dirty="0" smtClean="0"/>
                        <a:t>200 MHz for Cat. 6</a:t>
                      </a:r>
                      <a:endParaRPr lang="en-US" dirty="0" smtClean="0"/>
                    </a:p>
                  </a:txBody>
                  <a:tcPr/>
                </a:tc>
              </a:tr>
              <a:tr h="888620"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three twists per inch of each twisted pair of 24 gauge copper wires for</a:t>
                      </a:r>
                      <a:r>
                        <a:rPr lang="en-US" baseline="0" dirty="0" smtClean="0"/>
                        <a:t> Cat. 5 and 5e; more twists per inch for Cat. 6</a:t>
                      </a:r>
                      <a:endParaRPr lang="en-US" dirty="0" smtClean="0"/>
                    </a:p>
                  </a:txBody>
                  <a:tcPr/>
                </a:tc>
              </a:tr>
              <a:tr h="476483">
                <a:tc>
                  <a:txBody>
                    <a:bodyPr/>
                    <a:lstStyle/>
                    <a:p>
                      <a:r>
                        <a:rPr lang="en-US" dirty="0" smtClean="0"/>
                        <a:t>Connector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RJ-45 for</a:t>
                      </a:r>
                      <a:r>
                        <a:rPr lang="en-US" baseline="0" dirty="0" smtClean="0"/>
                        <a:t> device and wall-plates</a:t>
                      </a:r>
                      <a:endParaRPr lang="en-US" dirty="0" smtClean="0"/>
                    </a:p>
                  </a:txBody>
                  <a:tcPr/>
                </a:tc>
              </a:tr>
              <a:tr h="476483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Least expensive of all cabling</a:t>
                      </a:r>
                      <a:r>
                        <a:rPr lang="en-US" baseline="0" dirty="0" smtClean="0"/>
                        <a:t> options</a:t>
                      </a:r>
                      <a:endParaRPr lang="en-US" dirty="0" smtClean="0"/>
                    </a:p>
                  </a:txBody>
                  <a:tcPr/>
                </a:tc>
              </a:tr>
              <a:tr h="476483"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Moderately</a:t>
                      </a:r>
                      <a:r>
                        <a:rPr lang="en-US" baseline="0" dirty="0" smtClean="0"/>
                        <a:t> susceptible to eavesdropping</a:t>
                      </a:r>
                      <a:endParaRPr lang="en-US" dirty="0" smtClean="0"/>
                    </a:p>
                  </a:txBody>
                  <a:tcPr/>
                </a:tc>
              </a:tr>
              <a:tr h="476483">
                <a:tc>
                  <a:txBody>
                    <a:bodyPr/>
                    <a:lstStyle/>
                    <a:p>
                      <a:r>
                        <a:rPr lang="en-US" dirty="0" smtClean="0"/>
                        <a:t>Interference</a:t>
                      </a:r>
                      <a:r>
                        <a:rPr lang="en-US" baseline="0" dirty="0" smtClean="0"/>
                        <a:t>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low; most susceptible</a:t>
                      </a:r>
                      <a:r>
                        <a:rPr lang="en-US" baseline="0" dirty="0" smtClean="0"/>
                        <a:t> of all electric cable types</a:t>
                      </a:r>
                      <a:endParaRPr lang="en-US" dirty="0" smtClean="0"/>
                    </a:p>
                  </a:txBody>
                  <a:tcPr/>
                </a:tc>
              </a:tr>
              <a:tr h="476483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install and</a:t>
                      </a:r>
                      <a:r>
                        <a:rPr lang="en-US" baseline="0" dirty="0" smtClean="0"/>
                        <a:t> maintain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UTP Cable Connector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972" y="1792504"/>
            <a:ext cx="2243368" cy="20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57201" y="1219200"/>
            <a:ext cx="8083118" cy="34047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Cat5, Cat5e, Cat6 connectors for LAN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Cat1(Telephone line)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2504" y="1908699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RJ-45 (Registered Jack)</a:t>
            </a:r>
            <a:endParaRPr 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0044" y="4680433"/>
            <a:ext cx="2584882" cy="161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150527" y="4591235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RJ-11 (Registered Jack)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Applications of Coaxial &amp; Twisted-Pair Cable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b="15990"/>
          <a:stretch>
            <a:fillRect/>
          </a:stretch>
        </p:blipFill>
        <p:spPr bwMode="auto">
          <a:xfrm>
            <a:off x="830935" y="2077375"/>
            <a:ext cx="7440094" cy="287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038687" y="2121763"/>
            <a:ext cx="3613212" cy="506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Coaxial cable from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Cable TV provider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7845" y="4333782"/>
            <a:ext cx="3613212" cy="506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UTP patch cable connecting network card with cable modem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Fiber Optic Cable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112" y="1247406"/>
            <a:ext cx="34956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7320" y="3542278"/>
            <a:ext cx="3034036" cy="256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2068497" y="2112885"/>
            <a:ext cx="2991775" cy="887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4459" y="1917577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 sheath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9978" y="4529092"/>
            <a:ext cx="293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kevlar</a:t>
            </a:r>
            <a:r>
              <a:rPr lang="en-US" dirty="0" smtClean="0"/>
              <a:t> for strengthening cable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713609" y="4034901"/>
            <a:ext cx="886287" cy="1035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36990" y="4176944"/>
            <a:ext cx="1870232" cy="296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397" y="5223029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optical fiber (glass or plastic)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52875" y="265590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sheath</a:t>
            </a:r>
            <a:endParaRPr lang="en-US" dirty="0"/>
          </a:p>
        </p:txBody>
      </p:sp>
      <p:cxnSp>
        <p:nvCxnSpPr>
          <p:cNvPr id="20" name="Straight Connector 19"/>
          <p:cNvCxnSpPr>
            <a:endCxn id="19" idx="1"/>
          </p:cNvCxnSpPr>
          <p:nvPr/>
        </p:nvCxnSpPr>
        <p:spPr>
          <a:xfrm flipV="1">
            <a:off x="3792245" y="2840569"/>
            <a:ext cx="1260630" cy="94279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Fiber Cable Connectors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3861786"/>
            <a:ext cx="8229600" cy="2295174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Connectors are more expensive than copper wire connectors such as RJ-45 and RJ-11.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843" y="1279449"/>
            <a:ext cx="3474914" cy="342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Fiber Cable Characteristics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6026" y="1397000"/>
          <a:ext cx="812306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77"/>
                <a:gridCol w="52111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Maximum cable</a:t>
                      </a:r>
                      <a:r>
                        <a:rPr lang="en-US" baseline="0" dirty="0" smtClean="0"/>
                        <a:t>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km to 100 km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Gbps</a:t>
                      </a:r>
                      <a:r>
                        <a:rPr lang="en-US" dirty="0" smtClean="0"/>
                        <a:t> and higher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glass or plastic fiber, plastic sheath, </a:t>
                      </a:r>
                      <a:r>
                        <a:rPr lang="en-US" dirty="0" err="1" smtClean="0"/>
                        <a:t>kevlar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Connector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types (previous</a:t>
                      </a:r>
                      <a:r>
                        <a:rPr lang="en-US" baseline="0" dirty="0" smtClean="0"/>
                        <a:t> slide)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</a:t>
                      </a:r>
                      <a:r>
                        <a:rPr lang="en-US" baseline="0" dirty="0" smtClean="0"/>
                        <a:t> expensive cabling option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susceptible to eavesdropping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Interference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none; least susceptible</a:t>
                      </a:r>
                      <a:r>
                        <a:rPr lang="en-US" baseline="0" dirty="0" smtClean="0"/>
                        <a:t> of all cabling options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expensive to install and maintain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Fiber Cable Types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06753" cy="493776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Single-mode: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higher cost than multimode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generally works with laser-based emitters, 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spans longer distances than multimode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bandwidth of up to 50 </a:t>
            </a:r>
            <a:r>
              <a:rPr lang="en-US" dirty="0" err="1" smtClean="0"/>
              <a:t>Gbps</a:t>
            </a:r>
            <a:r>
              <a:rPr lang="en-US" dirty="0" smtClean="0"/>
              <a:t> for up to 100 km</a:t>
            </a:r>
          </a:p>
          <a:p>
            <a:pPr lvl="1">
              <a:lnSpc>
                <a:spcPct val="98000"/>
              </a:lnSpc>
              <a:buNone/>
            </a:pPr>
            <a:endParaRPr lang="en-US" dirty="0" smtClean="0"/>
          </a:p>
          <a:p>
            <a:pPr>
              <a:lnSpc>
                <a:spcPct val="98000"/>
              </a:lnSpc>
            </a:pPr>
            <a:r>
              <a:rPr lang="en-US" dirty="0" smtClean="0"/>
              <a:t>Multimode: 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less expensive than single-mode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works with light emitting diodes (LEDs)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spans shorter distances</a:t>
            </a:r>
          </a:p>
          <a:p>
            <a:pPr lvl="1">
              <a:lnSpc>
                <a:spcPct val="98000"/>
              </a:lnSpc>
            </a:pPr>
            <a:r>
              <a:rPr lang="en-US" dirty="0" smtClean="0"/>
              <a:t>bandwidth of 100 Mbps to 10 </a:t>
            </a:r>
            <a:r>
              <a:rPr lang="en-US" dirty="0" err="1" smtClean="0"/>
              <a:t>Gbps</a:t>
            </a:r>
            <a:r>
              <a:rPr lang="en-US" dirty="0" smtClean="0"/>
              <a:t> depending on distance (hundreds of meters)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79363" y="1970843"/>
            <a:ext cx="2920754" cy="124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779374" y="2032986"/>
            <a:ext cx="29118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21911" y="1997476"/>
            <a:ext cx="257452" cy="7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490839" y="1771095"/>
            <a:ext cx="32847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7624" y="1225118"/>
            <a:ext cx="12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6631620" y="2325949"/>
            <a:ext cx="577049" cy="887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40136" y="2655902"/>
            <a:ext cx="104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ray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7825666" y="2365899"/>
            <a:ext cx="506028" cy="15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73102" y="258636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</a:t>
            </a:r>
          </a:p>
          <a:p>
            <a:r>
              <a:rPr lang="en-US" dirty="0" smtClean="0"/>
              <a:t>diameter </a:t>
            </a:r>
          </a:p>
          <a:p>
            <a:r>
              <a:rPr lang="en-US" dirty="0" smtClean="0"/>
              <a:t>fiber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931763" y="4385569"/>
            <a:ext cx="2920754" cy="248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931774" y="4385569"/>
            <a:ext cx="291473" cy="116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74311" y="4466947"/>
            <a:ext cx="257452" cy="71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5643239" y="4240566"/>
            <a:ext cx="32847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50024" y="3694589"/>
            <a:ext cx="12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source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6544323" y="4822054"/>
            <a:ext cx="577049" cy="887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48653" y="5116495"/>
            <a:ext cx="136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rays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7978066" y="4835370"/>
            <a:ext cx="506028" cy="158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83458" y="5109098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larger </a:t>
            </a:r>
          </a:p>
          <a:p>
            <a:r>
              <a:rPr lang="en-US" dirty="0" smtClean="0"/>
              <a:t>diameter </a:t>
            </a:r>
          </a:p>
          <a:p>
            <a:r>
              <a:rPr lang="en-US" dirty="0" smtClean="0"/>
              <a:t>fiber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6223247" y="4385569"/>
            <a:ext cx="319596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542842" y="4394447"/>
            <a:ext cx="550416" cy="239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9" idx="2"/>
          </p:cNvCxnSpPr>
          <p:nvPr/>
        </p:nvCxnSpPr>
        <p:spPr>
          <a:xfrm>
            <a:off x="7094738" y="4395926"/>
            <a:ext cx="297402" cy="238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414333" y="4404804"/>
            <a:ext cx="550416" cy="239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964750" y="4387048"/>
            <a:ext cx="319596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284345" y="4395926"/>
            <a:ext cx="550416" cy="239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1" idx="3"/>
          </p:cNvCxnSpPr>
          <p:nvPr/>
        </p:nvCxnSpPr>
        <p:spPr>
          <a:xfrm>
            <a:off x="5931763" y="4502458"/>
            <a:ext cx="282606" cy="140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214369" y="4385569"/>
            <a:ext cx="41725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40497" y="4385569"/>
            <a:ext cx="38174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050350" y="4378171"/>
            <a:ext cx="41725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76478" y="4378171"/>
            <a:ext cx="38174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858217" y="4378171"/>
            <a:ext cx="41725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284345" y="4378171"/>
            <a:ext cx="381740" cy="24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655728" y="4509857"/>
            <a:ext cx="179033" cy="115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719351" y="1953087"/>
            <a:ext cx="113930" cy="142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842159" y="4376691"/>
            <a:ext cx="88777" cy="25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875704" y="125323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photodiode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68" idx="2"/>
            <a:endCxn id="66" idx="0"/>
          </p:cNvCxnSpPr>
          <p:nvPr/>
        </p:nvCxnSpPr>
        <p:spPr>
          <a:xfrm rot="16200000" flipH="1">
            <a:off x="8477822" y="1654592"/>
            <a:ext cx="330525" cy="266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75704" y="366943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photodiode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71" idx="2"/>
            <a:endCxn id="67" idx="0"/>
          </p:cNvCxnSpPr>
          <p:nvPr/>
        </p:nvCxnSpPr>
        <p:spPr>
          <a:xfrm rot="16200000" flipH="1">
            <a:off x="8529238" y="4019381"/>
            <a:ext cx="337924" cy="376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ate Placeholder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Cabling 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6029" y="1423632"/>
          <a:ext cx="8167452" cy="230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242"/>
                <a:gridCol w="1361242"/>
                <a:gridCol w="1361242"/>
                <a:gridCol w="1361242"/>
                <a:gridCol w="1361242"/>
                <a:gridCol w="1361242"/>
              </a:tblGrid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Maximum Cable Length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Bandwidth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Installation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Interference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Cost</a:t>
                      </a:r>
                      <a:endParaRPr lang="en-US" sz="1400" dirty="0"/>
                    </a:p>
                  </a:txBody>
                  <a:tcPr/>
                </a:tc>
              </a:tr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10-1000 Mbps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Easy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Cheapest</a:t>
                      </a:r>
                      <a:endParaRPr lang="en-US" sz="1400" dirty="0"/>
                    </a:p>
                  </a:txBody>
                  <a:tcPr/>
                </a:tc>
              </a:tr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16-1000</a:t>
                      </a:r>
                      <a:r>
                        <a:rPr lang="en-US" sz="1400" baseline="0" dirty="0" smtClean="0"/>
                        <a:t> Mbps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</a:tr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10Base2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185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Mbps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Easy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Cheap</a:t>
                      </a:r>
                      <a:endParaRPr lang="en-US" sz="1400" dirty="0"/>
                    </a:p>
                  </a:txBody>
                  <a:tcPr/>
                </a:tc>
              </a:tr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10Base5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</a:t>
                      </a:r>
                      <a:r>
                        <a:rPr lang="en-US" sz="1400" baseline="0" dirty="0" smtClean="0"/>
                        <a:t> 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Mbps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Expensive</a:t>
                      </a:r>
                      <a:endParaRPr lang="en-US" sz="1400" dirty="0"/>
                    </a:p>
                  </a:txBody>
                  <a:tcPr/>
                </a:tc>
              </a:tr>
              <a:tr h="3163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Fiber-optic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2-100 km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 Mbps</a:t>
                      </a:r>
                      <a:r>
                        <a:rPr lang="en-US" sz="1400" baseline="0" dirty="0" smtClean="0"/>
                        <a:t> – </a:t>
                      </a:r>
                    </a:p>
                    <a:p>
                      <a:r>
                        <a:rPr lang="en-US" sz="1400" baseline="0" dirty="0" smtClean="0"/>
                        <a:t>40 </a:t>
                      </a:r>
                      <a:r>
                        <a:rPr lang="en-US" sz="1400" baseline="0" dirty="0" err="1" smtClean="0"/>
                        <a:t>Gbps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Most Expensive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Wiring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b="7299"/>
          <a:stretch>
            <a:fillRect/>
          </a:stretch>
        </p:blipFill>
        <p:spPr bwMode="auto">
          <a:xfrm>
            <a:off x="1834210" y="1458326"/>
            <a:ext cx="5548312" cy="462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43883" y="1349405"/>
            <a:ext cx="1962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Equipment room houses</a:t>
            </a:r>
          </a:p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servers and routers.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905524" y="3275860"/>
            <a:ext cx="2583400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146479" y="4354497"/>
            <a:ext cx="2175029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8070" y="2885243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backbone cabling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422" y="5612167"/>
            <a:ext cx="199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other floors, wings, or</a:t>
            </a:r>
          </a:p>
          <a:p>
            <a:r>
              <a:rPr lang="en-US" sz="1400" dirty="0" smtClean="0"/>
              <a:t>adjacent buildings</a:t>
            </a:r>
            <a:endParaRPr lang="en-US" sz="1400" dirty="0"/>
          </a:p>
        </p:txBody>
      </p:sp>
      <p:sp>
        <p:nvSpPr>
          <p:cNvPr id="16" name="Freeform 15"/>
          <p:cNvSpPr/>
          <p:nvPr/>
        </p:nvSpPr>
        <p:spPr>
          <a:xfrm>
            <a:off x="3719744" y="2423604"/>
            <a:ext cx="2124721" cy="1584664"/>
          </a:xfrm>
          <a:custGeom>
            <a:avLst/>
            <a:gdLst>
              <a:gd name="connsiteX0" fmla="*/ 2068497 w 2124721"/>
              <a:gd name="connsiteY0" fmla="*/ 0 h 1584664"/>
              <a:gd name="connsiteX1" fmla="*/ 1651246 w 2124721"/>
              <a:gd name="connsiteY1" fmla="*/ 417250 h 1584664"/>
              <a:gd name="connsiteX2" fmla="*/ 1997475 w 2124721"/>
              <a:gd name="connsiteY2" fmla="*/ 1349406 h 1584664"/>
              <a:gd name="connsiteX3" fmla="*/ 887767 w 2124721"/>
              <a:gd name="connsiteY3" fmla="*/ 1509204 h 1584664"/>
              <a:gd name="connsiteX4" fmla="*/ 0 w 2124721"/>
              <a:gd name="connsiteY4" fmla="*/ 896645 h 158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721" h="1584664">
                <a:moveTo>
                  <a:pt x="2068497" y="0"/>
                </a:moveTo>
                <a:cubicBezTo>
                  <a:pt x="1865790" y="96174"/>
                  <a:pt x="1663083" y="192349"/>
                  <a:pt x="1651246" y="417250"/>
                </a:cubicBezTo>
                <a:cubicBezTo>
                  <a:pt x="1639409" y="642151"/>
                  <a:pt x="2124721" y="1167414"/>
                  <a:pt x="1997475" y="1349406"/>
                </a:cubicBezTo>
                <a:cubicBezTo>
                  <a:pt x="1870229" y="1531398"/>
                  <a:pt x="1220680" y="1584664"/>
                  <a:pt x="887767" y="1509204"/>
                </a:cubicBezTo>
                <a:cubicBezTo>
                  <a:pt x="554855" y="1433744"/>
                  <a:pt x="277427" y="1165194"/>
                  <a:pt x="0" y="896645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5912528" y="2006355"/>
            <a:ext cx="914400" cy="363984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0551" y="1785890"/>
            <a:ext cx="1708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</a:rPr>
              <a:t>wireless access point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99969" y="2308194"/>
            <a:ext cx="612559" cy="124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4"/>
          <p:cNvGrpSpPr/>
          <p:nvPr/>
        </p:nvGrpSpPr>
        <p:grpSpPr>
          <a:xfrm>
            <a:off x="5018130" y="2096272"/>
            <a:ext cx="434248" cy="574161"/>
            <a:chOff x="8070569" y="3026948"/>
            <a:chExt cx="434248" cy="574161"/>
          </a:xfrm>
        </p:grpSpPr>
        <p:sp>
          <p:nvSpPr>
            <p:cNvPr id="26" name="Arc 25"/>
            <p:cNvSpPr/>
            <p:nvPr/>
          </p:nvSpPr>
          <p:spPr>
            <a:xfrm rot="13741699">
              <a:off x="8238478" y="3204838"/>
              <a:ext cx="248575" cy="19530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 rot="13741699">
              <a:off x="8134225" y="3116837"/>
              <a:ext cx="391845" cy="34933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 rot="13741699">
              <a:off x="7990438" y="3107079"/>
              <a:ext cx="574161" cy="41389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Networking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Network Cables in LANs and WANs</a:t>
            </a:r>
          </a:p>
          <a:p>
            <a:pPr lvl="1"/>
            <a:r>
              <a:rPr lang="en-US" dirty="0" smtClean="0"/>
              <a:t>types of networking cables</a:t>
            </a:r>
          </a:p>
          <a:p>
            <a:pPr lvl="1"/>
            <a:r>
              <a:rPr lang="en-US" dirty="0" smtClean="0"/>
              <a:t>characteristics of networking cables</a:t>
            </a:r>
          </a:p>
          <a:p>
            <a:r>
              <a:rPr lang="en-US" dirty="0" smtClean="0"/>
              <a:t>Wireless Networks in LANs and WANs.</a:t>
            </a:r>
          </a:p>
          <a:p>
            <a:r>
              <a:rPr lang="en-US" dirty="0" smtClean="0"/>
              <a:t>Signal Encoding in LANs.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Wiring Specifications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Patch cable in work area:  </a:t>
            </a:r>
          </a:p>
          <a:p>
            <a:pPr lvl="1"/>
            <a:r>
              <a:rPr lang="en-US" dirty="0" smtClean="0"/>
              <a:t>wiring types include UTP cat. 5 or cat. 5e</a:t>
            </a:r>
          </a:p>
          <a:p>
            <a:pPr lvl="1"/>
            <a:r>
              <a:rPr lang="en-US" dirty="0" smtClean="0"/>
              <a:t>no more than 6 m long between computer and wall jack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Horizontal wiring:</a:t>
            </a:r>
          </a:p>
          <a:p>
            <a:pPr lvl="1"/>
            <a:r>
              <a:rPr lang="en-US" dirty="0" smtClean="0"/>
              <a:t>runs from the office to the telecommunication closet on same floor</a:t>
            </a:r>
          </a:p>
          <a:p>
            <a:pPr lvl="1"/>
            <a:r>
              <a:rPr lang="en-US" dirty="0" smtClean="0"/>
              <a:t>wiring types include four-pair UTP (Category 5e or 6) or two fiber-optic cables</a:t>
            </a:r>
          </a:p>
          <a:p>
            <a:pPr lvl="1"/>
            <a:r>
              <a:rPr lang="en-US" dirty="0" smtClean="0"/>
              <a:t>distance from the wall jack to the patch panel should be no longer than 90 meters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Wiring Specifications (cont.)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Backbone wiring:</a:t>
            </a:r>
          </a:p>
          <a:p>
            <a:pPr lvl="1"/>
            <a:r>
              <a:rPr lang="en-US" dirty="0" smtClean="0"/>
              <a:t>runs between floors or wings of a building and adjacent buildings</a:t>
            </a:r>
          </a:p>
          <a:p>
            <a:pPr lvl="1"/>
            <a:r>
              <a:rPr lang="en-US" dirty="0" smtClean="0"/>
              <a:t>usually fiber-optic cable</a:t>
            </a:r>
          </a:p>
          <a:p>
            <a:pPr lvl="1"/>
            <a:r>
              <a:rPr lang="en-US" dirty="0" smtClean="0"/>
              <a:t>may be UTP for short distances between floors and wings of a building</a:t>
            </a:r>
          </a:p>
          <a:p>
            <a:pPr lvl="1"/>
            <a:r>
              <a:rPr lang="en-US" dirty="0" smtClean="0"/>
              <a:t>distance between equipment room and main cross-connect may be up to 1500 m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Wiring - 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515" y="1233996"/>
            <a:ext cx="2008611" cy="397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7626" y="1233996"/>
            <a:ext cx="3144360" cy="209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5048" y="3730239"/>
            <a:ext cx="29908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8895" y="1498569"/>
            <a:ext cx="1958093" cy="300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253056" y="4571999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room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89899" y="5940639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telecommunication room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513" y="5285171"/>
            <a:ext cx="250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patch panel and switches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53390" y="2479948"/>
            <a:ext cx="6858000" cy="1524000"/>
          </a:xfrm>
          <a:prstGeom prst="rect">
            <a:avLst/>
          </a:prstGeom>
          <a:ln w="6350">
            <a:solidFill>
              <a:srgbClr val="00642D"/>
            </a:solidFill>
          </a:ln>
        </p:spPr>
        <p:txBody>
          <a:bodyPr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Networking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3390" y="3927748"/>
            <a:ext cx="6858000" cy="76200"/>
          </a:xfrm>
          <a:prstGeom prst="rect">
            <a:avLst/>
          </a:prstGeom>
          <a:solidFill>
            <a:srgbClr val="00642D"/>
          </a:solidFill>
          <a:ln>
            <a:solidFill>
              <a:srgbClr val="006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390" y="2479948"/>
            <a:ext cx="6858000" cy="76200"/>
          </a:xfrm>
          <a:prstGeom prst="rect">
            <a:avLst/>
          </a:prstGeom>
          <a:solidFill>
            <a:srgbClr val="00642D"/>
          </a:solidFill>
          <a:ln>
            <a:solidFill>
              <a:srgbClr val="006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CNT 4007C, Fall 2012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4C0EE-792F-4F7E-BF9D-259E861E759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94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Elements of a wireless network</a:t>
            </a:r>
          </a:p>
        </p:txBody>
      </p:sp>
      <p:sp>
        <p:nvSpPr>
          <p:cNvPr id="394245" name="Oval 5"/>
          <p:cNvSpPr>
            <a:spLocks noChangeArrowheads="1"/>
          </p:cNvSpPr>
          <p:nvPr/>
        </p:nvSpPr>
        <p:spPr bwMode="auto">
          <a:xfrm>
            <a:off x="4940300" y="4667250"/>
            <a:ext cx="1755775" cy="16256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059113" y="2781300"/>
            <a:ext cx="2362200" cy="1762125"/>
            <a:chOff x="3839" y="1737"/>
            <a:chExt cx="1488" cy="1110"/>
          </a:xfrm>
        </p:grpSpPr>
        <p:sp>
          <p:nvSpPr>
            <p:cNvPr id="394247" name="Freeform 7"/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/>
              <a:ahLst/>
              <a:cxnLst>
                <a:cxn ang="0">
                  <a:pos x="27" y="652"/>
                </a:cxn>
                <a:cxn ang="0">
                  <a:pos x="105" y="76"/>
                </a:cxn>
                <a:cxn ang="0">
                  <a:pos x="657" y="196"/>
                </a:cxn>
                <a:cxn ang="0">
                  <a:pos x="1209" y="100"/>
                </a:cxn>
                <a:cxn ang="0">
                  <a:pos x="2001" y="406"/>
                </a:cxn>
                <a:cxn ang="0">
                  <a:pos x="2013" y="1144"/>
                </a:cxn>
                <a:cxn ang="0">
                  <a:pos x="1581" y="1600"/>
                </a:cxn>
                <a:cxn ang="0">
                  <a:pos x="813" y="1516"/>
                </a:cxn>
                <a:cxn ang="0">
                  <a:pos x="501" y="1270"/>
                </a:cxn>
                <a:cxn ang="0">
                  <a:pos x="183" y="1066"/>
                </a:cxn>
                <a:cxn ang="0">
                  <a:pos x="27" y="652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48" name="Text Box 8"/>
            <p:cNvSpPr txBox="1">
              <a:spLocks noChangeArrowheads="1"/>
            </p:cNvSpPr>
            <p:nvPr/>
          </p:nvSpPr>
          <p:spPr bwMode="auto">
            <a:xfrm>
              <a:off x="4075" y="1947"/>
              <a:ext cx="10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/>
                <a:t>network </a:t>
              </a:r>
            </a:p>
            <a:p>
              <a:pPr algn="ctr" eaLnBrk="1" hangingPunct="1"/>
              <a:r>
                <a:rPr lang="en-US"/>
                <a:t>infrastructure</a:t>
              </a:r>
            </a:p>
          </p:txBody>
        </p:sp>
      </p:grpSp>
      <p:sp>
        <p:nvSpPr>
          <p:cNvPr id="394251" name="Oval 11"/>
          <p:cNvSpPr>
            <a:spLocks noChangeArrowheads="1"/>
          </p:cNvSpPr>
          <p:nvPr/>
        </p:nvSpPr>
        <p:spPr bwMode="auto">
          <a:xfrm>
            <a:off x="1147763" y="1709738"/>
            <a:ext cx="1755775" cy="16256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85988" y="1901826"/>
            <a:ext cx="400050" cy="457200"/>
            <a:chOff x="2870" y="1518"/>
            <a:chExt cx="292" cy="320"/>
          </a:xfrm>
        </p:grpSpPr>
        <p:graphicFrame>
          <p:nvGraphicFramePr>
            <p:cNvPr id="394254" name="Object 14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" name="Clip" r:id="rId4" imgW="819000" imgH="847800" progId="">
                    <p:embed/>
                  </p:oleObj>
                </mc:Choice>
                <mc:Fallback>
                  <p:oleObj name="Clip" r:id="rId4" imgW="819000" imgH="847800" progId="">
                    <p:embed/>
                    <p:pic>
                      <p:nvPicPr>
                        <p:cNvPr id="0" name="Picture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55" name="Object 15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" name="Clip" r:id="rId6" imgW="1266840" imgH="1200240" progId="">
                    <p:embed/>
                  </p:oleObj>
                </mc:Choice>
                <mc:Fallback>
                  <p:oleObj name="Clip" r:id="rId6" imgW="1266840" imgH="1200240" progId="">
                    <p:embed/>
                    <p:pic>
                      <p:nvPicPr>
                        <p:cNvPr id="0" name="Picture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627188" y="1793876"/>
            <a:ext cx="400050" cy="457200"/>
            <a:chOff x="2870" y="1518"/>
            <a:chExt cx="292" cy="320"/>
          </a:xfrm>
        </p:grpSpPr>
        <p:graphicFrame>
          <p:nvGraphicFramePr>
            <p:cNvPr id="394257" name="Object 1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" name="Clip" r:id="rId8" imgW="819000" imgH="847800" progId="">
                    <p:embed/>
                  </p:oleObj>
                </mc:Choice>
                <mc:Fallback>
                  <p:oleObj name="Clip" r:id="rId8" imgW="819000" imgH="847800" progId="">
                    <p:embed/>
                    <p:pic>
                      <p:nvPicPr>
                        <p:cNvPr id="0" name="Picture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58" name="Object 1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" name="Clip" r:id="rId9" imgW="1266840" imgH="1200240" progId="">
                    <p:embed/>
                  </p:oleObj>
                </mc:Choice>
                <mc:Fallback>
                  <p:oleObj name="Clip" r:id="rId9" imgW="1266840" imgH="1200240" progId="">
                    <p:embed/>
                    <p:pic>
                      <p:nvPicPr>
                        <p:cNvPr id="0" name="Picture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1401763" y="2586038"/>
            <a:ext cx="400050" cy="457200"/>
            <a:chOff x="2870" y="1518"/>
            <a:chExt cx="292" cy="320"/>
          </a:xfrm>
        </p:grpSpPr>
        <p:graphicFrame>
          <p:nvGraphicFramePr>
            <p:cNvPr id="394260" name="Object 20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" name="Clip" r:id="rId10" imgW="819000" imgH="847800" progId="">
                    <p:embed/>
                  </p:oleObj>
                </mc:Choice>
                <mc:Fallback>
                  <p:oleObj name="Clip" r:id="rId10" imgW="819000" imgH="847800" progId="">
                    <p:embed/>
                    <p:pic>
                      <p:nvPicPr>
                        <p:cNvPr id="0" name="Picture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61" name="Object 21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" name="Clip" r:id="rId11" imgW="1266840" imgH="1200240" progId="">
                    <p:embed/>
                  </p:oleObj>
                </mc:Choice>
                <mc:Fallback>
                  <p:oleObj name="Clip" r:id="rId11" imgW="1266840" imgH="1200240" progId="">
                    <p:embed/>
                    <p:pic>
                      <p:nvPicPr>
                        <p:cNvPr id="0" name="Picture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solidFill>
                          <a:srgbClr val="99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4262" name="Line 22"/>
          <p:cNvSpPr>
            <a:spLocks noChangeShapeType="1"/>
          </p:cNvSpPr>
          <p:nvPr/>
        </p:nvSpPr>
        <p:spPr bwMode="auto">
          <a:xfrm>
            <a:off x="2176463" y="2711450"/>
            <a:ext cx="900112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4263" name="Oval 23"/>
          <p:cNvSpPr>
            <a:spLocks noChangeArrowheads="1"/>
          </p:cNvSpPr>
          <p:nvPr/>
        </p:nvSpPr>
        <p:spPr bwMode="auto">
          <a:xfrm>
            <a:off x="1243013" y="3632200"/>
            <a:ext cx="1755775" cy="16256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2033588" y="4651375"/>
            <a:ext cx="400050" cy="457200"/>
            <a:chOff x="2870" y="1518"/>
            <a:chExt cx="292" cy="320"/>
          </a:xfrm>
        </p:grpSpPr>
        <p:graphicFrame>
          <p:nvGraphicFramePr>
            <p:cNvPr id="394266" name="Object 2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" name="Clip" r:id="rId12" imgW="819000" imgH="847800" progId="">
                    <p:embed/>
                  </p:oleObj>
                </mc:Choice>
                <mc:Fallback>
                  <p:oleObj name="Clip" r:id="rId12" imgW="819000" imgH="84780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67" name="Object 2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" name="Clip" r:id="rId13" imgW="1266840" imgH="1200240" progId="">
                    <p:embed/>
                  </p:oleObj>
                </mc:Choice>
                <mc:Fallback>
                  <p:oleObj name="Clip" r:id="rId13" imgW="1266840" imgH="1200240" progId="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1882775" y="3702050"/>
            <a:ext cx="400050" cy="457200"/>
            <a:chOff x="2870" y="1518"/>
            <a:chExt cx="292" cy="320"/>
          </a:xfrm>
        </p:grpSpPr>
        <p:graphicFrame>
          <p:nvGraphicFramePr>
            <p:cNvPr id="394269" name="Object 2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" name="Clip" r:id="rId14" imgW="819000" imgH="847800" progId="">
                    <p:embed/>
                  </p:oleObj>
                </mc:Choice>
                <mc:Fallback>
                  <p:oleObj name="Clip" r:id="rId14" imgW="819000" imgH="847800" progId="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70" name="Object 3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" name="Clip" r:id="rId15" imgW="1266840" imgH="1200240" progId="">
                    <p:embed/>
                  </p:oleObj>
                </mc:Choice>
                <mc:Fallback>
                  <p:oleObj name="Clip" r:id="rId15" imgW="1266840" imgH="1200240" progId="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1497013" y="4508500"/>
            <a:ext cx="400050" cy="457200"/>
            <a:chOff x="2870" y="1518"/>
            <a:chExt cx="292" cy="320"/>
          </a:xfrm>
        </p:grpSpPr>
        <p:graphicFrame>
          <p:nvGraphicFramePr>
            <p:cNvPr id="394272" name="Object 32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" name="Clip" r:id="rId16" imgW="819000" imgH="847800" progId="">
                    <p:embed/>
                  </p:oleObj>
                </mc:Choice>
                <mc:Fallback>
                  <p:oleObj name="Clip" r:id="rId16" imgW="819000" imgH="847800" progId="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73" name="Object 33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" name="Clip" r:id="rId17" imgW="1266840" imgH="1200240" progId="">
                    <p:embed/>
                  </p:oleObj>
                </mc:Choice>
                <mc:Fallback>
                  <p:oleObj name="Clip" r:id="rId17" imgW="1266840" imgH="1200240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4274" name="Line 34"/>
          <p:cNvSpPr>
            <a:spLocks noChangeShapeType="1"/>
          </p:cNvSpPr>
          <p:nvPr/>
        </p:nvSpPr>
        <p:spPr bwMode="auto">
          <a:xfrm flipV="1">
            <a:off x="2197100" y="3721100"/>
            <a:ext cx="97472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1373188" y="3960813"/>
            <a:ext cx="400050" cy="457200"/>
            <a:chOff x="2870" y="1518"/>
            <a:chExt cx="292" cy="320"/>
          </a:xfrm>
        </p:grpSpPr>
        <p:graphicFrame>
          <p:nvGraphicFramePr>
            <p:cNvPr id="394276" name="Object 3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" name="Clip" r:id="rId18" imgW="819000" imgH="847800" progId="">
                    <p:embed/>
                  </p:oleObj>
                </mc:Choice>
                <mc:Fallback>
                  <p:oleObj name="Clip" r:id="rId18" imgW="819000" imgH="847800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77" name="Object 3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" name="Clip" r:id="rId19" imgW="1266840" imgH="1200240" progId="">
                    <p:embed/>
                  </p:oleObj>
                </mc:Choice>
                <mc:Fallback>
                  <p:oleObj name="Clip" r:id="rId19" imgW="1266840" imgH="1200240" progId="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4278" name="Oval 38"/>
          <p:cNvSpPr>
            <a:spLocks noChangeArrowheads="1"/>
          </p:cNvSpPr>
          <p:nvPr/>
        </p:nvSpPr>
        <p:spPr bwMode="auto">
          <a:xfrm>
            <a:off x="3630613" y="4583113"/>
            <a:ext cx="1755775" cy="16256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4421188" y="5616575"/>
            <a:ext cx="400050" cy="457200"/>
            <a:chOff x="2870" y="1518"/>
            <a:chExt cx="292" cy="320"/>
          </a:xfrm>
        </p:grpSpPr>
        <p:graphicFrame>
          <p:nvGraphicFramePr>
            <p:cNvPr id="394281" name="Object 4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8" name="Clip" r:id="rId20" imgW="819000" imgH="847800" progId="">
                    <p:embed/>
                  </p:oleObj>
                </mc:Choice>
                <mc:Fallback>
                  <p:oleObj name="Clip" r:id="rId20" imgW="819000" imgH="847800" progId="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82" name="Object 4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" name="Clip" r:id="rId21" imgW="1266840" imgH="1200240" progId="">
                    <p:embed/>
                  </p:oleObj>
                </mc:Choice>
                <mc:Fallback>
                  <p:oleObj name="Clip" r:id="rId21" imgW="1266840" imgH="1200240" progId="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4622800" y="4672013"/>
            <a:ext cx="400050" cy="457200"/>
            <a:chOff x="2870" y="1518"/>
            <a:chExt cx="292" cy="320"/>
          </a:xfrm>
        </p:grpSpPr>
        <p:graphicFrame>
          <p:nvGraphicFramePr>
            <p:cNvPr id="394284" name="Object 44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" name="Clip" r:id="rId22" imgW="819000" imgH="847800" progId="">
                    <p:embed/>
                  </p:oleObj>
                </mc:Choice>
                <mc:Fallback>
                  <p:oleObj name="Clip" r:id="rId22" imgW="819000" imgH="847800" progId="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85" name="Object 45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" name="Clip" r:id="rId23" imgW="1266840" imgH="1200240" progId="">
                    <p:embed/>
                  </p:oleObj>
                </mc:Choice>
                <mc:Fallback>
                  <p:oleObj name="Clip" r:id="rId23" imgW="1266840" imgH="1200240" progId="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6"/>
          <p:cNvGrpSpPr>
            <a:grpSpLocks/>
          </p:cNvGrpSpPr>
          <p:nvPr/>
        </p:nvGrpSpPr>
        <p:grpSpPr bwMode="auto">
          <a:xfrm>
            <a:off x="3884613" y="5473700"/>
            <a:ext cx="400050" cy="457200"/>
            <a:chOff x="2870" y="1518"/>
            <a:chExt cx="292" cy="320"/>
          </a:xfrm>
        </p:grpSpPr>
        <p:graphicFrame>
          <p:nvGraphicFramePr>
            <p:cNvPr id="394287" name="Object 4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" name="Clip" r:id="rId24" imgW="819000" imgH="847800" progId="">
                    <p:embed/>
                  </p:oleObj>
                </mc:Choice>
                <mc:Fallback>
                  <p:oleObj name="Clip" r:id="rId24" imgW="819000" imgH="84780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88" name="Object 4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3" name="Clip" r:id="rId25" imgW="1266840" imgH="1200240" progId="">
                    <p:embed/>
                  </p:oleObj>
                </mc:Choice>
                <mc:Fallback>
                  <p:oleObj name="Clip" r:id="rId25" imgW="1266840" imgH="1200240" progId="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49"/>
          <p:cNvGrpSpPr>
            <a:grpSpLocks/>
          </p:cNvGrpSpPr>
          <p:nvPr/>
        </p:nvGrpSpPr>
        <p:grpSpPr bwMode="auto">
          <a:xfrm>
            <a:off x="3760788" y="4926013"/>
            <a:ext cx="400050" cy="457200"/>
            <a:chOff x="2870" y="1518"/>
            <a:chExt cx="292" cy="320"/>
          </a:xfrm>
        </p:grpSpPr>
        <p:graphicFrame>
          <p:nvGraphicFramePr>
            <p:cNvPr id="394290" name="Object 50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" name="Clip" r:id="rId26" imgW="819000" imgH="847800" progId="">
                    <p:embed/>
                  </p:oleObj>
                </mc:Choice>
                <mc:Fallback>
                  <p:oleObj name="Clip" r:id="rId26" imgW="819000" imgH="847800" progId="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91" name="Object 51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" name="Clip" r:id="rId27" imgW="1266840" imgH="1200240" progId="">
                    <p:embed/>
                  </p:oleObj>
                </mc:Choice>
                <mc:Fallback>
                  <p:oleObj name="Clip" r:id="rId27" imgW="1266840" imgH="1200240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5837238" y="5697538"/>
            <a:ext cx="400050" cy="457200"/>
            <a:chOff x="2870" y="1518"/>
            <a:chExt cx="292" cy="320"/>
          </a:xfrm>
        </p:grpSpPr>
        <p:graphicFrame>
          <p:nvGraphicFramePr>
            <p:cNvPr id="394293" name="Object 5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6" name="Clip" r:id="rId28" imgW="819000" imgH="847800" progId="">
                    <p:embed/>
                  </p:oleObj>
                </mc:Choice>
                <mc:Fallback>
                  <p:oleObj name="Clip" r:id="rId28" imgW="819000" imgH="847800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4294" name="Object 5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7" name="Clip" r:id="rId29" imgW="1266840" imgH="1200240" progId="">
                    <p:embed/>
                  </p:oleObj>
                </mc:Choice>
                <mc:Fallback>
                  <p:oleObj name="Clip" r:id="rId29" imgW="1266840" imgH="1200240" progId="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4830763" y="5164138"/>
            <a:ext cx="835025" cy="457200"/>
            <a:chOff x="3345" y="3383"/>
            <a:chExt cx="526" cy="288"/>
          </a:xfrm>
        </p:grpSpPr>
        <p:grpSp>
          <p:nvGrpSpPr>
            <p:cNvPr id="17" name="Group 56"/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394297" name="Object 5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8" name="Clip" r:id="rId30" imgW="819000" imgH="847800" progId="">
                      <p:embed/>
                    </p:oleObj>
                  </mc:Choice>
                  <mc:Fallback>
                    <p:oleObj name="Clip" r:id="rId30" imgW="819000" imgH="847800" progId="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4298" name="Object 5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9" name="Clip" r:id="rId31" imgW="1266840" imgH="1200240" progId="">
                      <p:embed/>
                    </p:oleObj>
                  </mc:Choice>
                  <mc:Fallback>
                    <p:oleObj name="Clip" r:id="rId31" imgW="1266840" imgH="1200240" progId="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4299" name="Line 59"/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4300" name="Line 60"/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4301" name="Line 61"/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4302" name="Line 62"/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4303" name="Line 63"/>
          <p:cNvSpPr>
            <a:spLocks noChangeShapeType="1"/>
          </p:cNvSpPr>
          <p:nvPr/>
        </p:nvSpPr>
        <p:spPr bwMode="auto">
          <a:xfrm flipH="1" flipV="1">
            <a:off x="5068888" y="4303713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4304" name="Line 64"/>
          <p:cNvSpPr>
            <a:spLocks noChangeShapeType="1"/>
          </p:cNvSpPr>
          <p:nvPr/>
        </p:nvSpPr>
        <p:spPr bwMode="auto">
          <a:xfrm flipH="1" flipV="1">
            <a:off x="4297363" y="4451350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8" name="Group 88"/>
          <p:cNvGrpSpPr>
            <a:grpSpLocks/>
          </p:cNvGrpSpPr>
          <p:nvPr/>
        </p:nvGrpSpPr>
        <p:grpSpPr bwMode="auto">
          <a:xfrm>
            <a:off x="5257801" y="1228725"/>
            <a:ext cx="3619501" cy="4567238"/>
            <a:chOff x="3312" y="774"/>
            <a:chExt cx="2280" cy="2877"/>
          </a:xfrm>
        </p:grpSpPr>
        <p:sp>
          <p:nvSpPr>
            <p:cNvPr id="394324" name="Rectangle 84"/>
            <p:cNvSpPr>
              <a:spLocks noChangeArrowheads="1"/>
            </p:cNvSpPr>
            <p:nvPr/>
          </p:nvSpPr>
          <p:spPr bwMode="auto">
            <a:xfrm>
              <a:off x="3465" y="1125"/>
              <a:ext cx="2127" cy="1303"/>
            </a:xfrm>
            <a:prstGeom prst="rect">
              <a:avLst/>
            </a:prstGeom>
            <a:ln w="28575"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25" name="Rectangle 85"/>
            <p:cNvSpPr>
              <a:spLocks noChangeArrowheads="1"/>
            </p:cNvSpPr>
            <p:nvPr/>
          </p:nvSpPr>
          <p:spPr bwMode="auto">
            <a:xfrm>
              <a:off x="3518" y="1028"/>
              <a:ext cx="1205" cy="1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70"/>
            <p:cNvGrpSpPr>
              <a:grpSpLocks/>
            </p:cNvGrpSpPr>
            <p:nvPr/>
          </p:nvGrpSpPr>
          <p:grpSpPr bwMode="auto">
            <a:xfrm>
              <a:off x="4805" y="774"/>
              <a:ext cx="509" cy="421"/>
              <a:chOff x="2870" y="1518"/>
              <a:chExt cx="292" cy="320"/>
            </a:xfrm>
          </p:grpSpPr>
          <p:graphicFrame>
            <p:nvGraphicFramePr>
              <p:cNvPr id="394311" name="Object 7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" name="Clip" r:id="rId32" imgW="819000" imgH="847800" progId="">
                      <p:embed/>
                    </p:oleObj>
                  </mc:Choice>
                  <mc:Fallback>
                    <p:oleObj name="Clip" r:id="rId32" imgW="819000" imgH="847800" progId="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4312" name="Object 7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1" name="Clip" r:id="rId33" imgW="1266840" imgH="1200240" progId="">
                      <p:embed/>
                    </p:oleObj>
                  </mc:Choice>
                  <mc:Fallback>
                    <p:oleObj name="Clip" r:id="rId33" imgW="1266840" imgH="1200240" progId="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4326" name="Line 86"/>
            <p:cNvSpPr>
              <a:spLocks noChangeShapeType="1"/>
            </p:cNvSpPr>
            <p:nvPr/>
          </p:nvSpPr>
          <p:spPr bwMode="auto">
            <a:xfrm flipH="1">
              <a:off x="3899" y="2464"/>
              <a:ext cx="603" cy="1187"/>
            </a:xfrm>
            <a:prstGeom prst="line">
              <a:avLst/>
            </a:prstGeom>
            <a:ln w="3810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en-US"/>
            </a:p>
          </p:txBody>
        </p:sp>
        <p:sp>
          <p:nvSpPr>
            <p:cNvPr id="394327" name="Line 87"/>
            <p:cNvSpPr>
              <a:spLocks noChangeShapeType="1"/>
            </p:cNvSpPr>
            <p:nvPr/>
          </p:nvSpPr>
          <p:spPr bwMode="auto">
            <a:xfrm flipH="1">
              <a:off x="3312" y="2454"/>
              <a:ext cx="1188" cy="859"/>
            </a:xfrm>
            <a:prstGeom prst="line">
              <a:avLst/>
            </a:prstGeom>
            <a:ln w="38100">
              <a:headEnd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en-US"/>
            </a:p>
          </p:txBody>
        </p:sp>
      </p:grpSp>
      <p:sp>
        <p:nvSpPr>
          <p:cNvPr id="74" name="Date Placeholder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4294623" y="5101936"/>
            <a:ext cx="368328" cy="448585"/>
            <a:chOff x="7543433" y="3985910"/>
            <a:chExt cx="368328" cy="574939"/>
          </a:xfrm>
        </p:grpSpPr>
        <p:sp>
          <p:nvSpPr>
            <p:cNvPr id="76" name="Freeform 538"/>
            <p:cNvSpPr>
              <a:spLocks/>
            </p:cNvSpPr>
            <p:nvPr/>
          </p:nvSpPr>
          <p:spPr bwMode="auto">
            <a:xfrm>
              <a:off x="7642056" y="4008808"/>
              <a:ext cx="66420" cy="68694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39"/>
            <p:cNvSpPr>
              <a:spLocks/>
            </p:cNvSpPr>
            <p:nvPr/>
          </p:nvSpPr>
          <p:spPr bwMode="auto">
            <a:xfrm>
              <a:off x="7754769" y="4007047"/>
              <a:ext cx="44280" cy="52842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540"/>
            <p:cNvSpPr>
              <a:spLocks/>
            </p:cNvSpPr>
            <p:nvPr/>
          </p:nvSpPr>
          <p:spPr bwMode="auto">
            <a:xfrm>
              <a:off x="7599789" y="3994717"/>
              <a:ext cx="108687" cy="110968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541"/>
            <p:cNvSpPr>
              <a:spLocks/>
            </p:cNvSpPr>
            <p:nvPr/>
          </p:nvSpPr>
          <p:spPr bwMode="auto">
            <a:xfrm>
              <a:off x="7752756" y="3991194"/>
              <a:ext cx="94598" cy="73979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542"/>
            <p:cNvSpPr>
              <a:spLocks/>
            </p:cNvSpPr>
            <p:nvPr/>
          </p:nvSpPr>
          <p:spPr bwMode="auto">
            <a:xfrm>
              <a:off x="7559535" y="4026422"/>
              <a:ext cx="38242" cy="68694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543"/>
            <p:cNvSpPr>
              <a:spLocks/>
            </p:cNvSpPr>
            <p:nvPr/>
          </p:nvSpPr>
          <p:spPr bwMode="auto">
            <a:xfrm>
              <a:off x="7829239" y="3985910"/>
              <a:ext cx="82522" cy="91593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544"/>
            <p:cNvSpPr>
              <a:spLocks/>
            </p:cNvSpPr>
            <p:nvPr/>
          </p:nvSpPr>
          <p:spPr bwMode="auto">
            <a:xfrm>
              <a:off x="7738667" y="4093355"/>
              <a:ext cx="28178" cy="5460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545"/>
            <p:cNvSpPr>
              <a:spLocks/>
            </p:cNvSpPr>
            <p:nvPr/>
          </p:nvSpPr>
          <p:spPr bwMode="auto">
            <a:xfrm>
              <a:off x="7726591" y="4063411"/>
              <a:ext cx="14089" cy="28182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546"/>
            <p:cNvSpPr>
              <a:spLocks/>
            </p:cNvSpPr>
            <p:nvPr/>
          </p:nvSpPr>
          <p:spPr bwMode="auto">
            <a:xfrm>
              <a:off x="7714514" y="4044036"/>
              <a:ext cx="12076" cy="15853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547"/>
            <p:cNvSpPr>
              <a:spLocks/>
            </p:cNvSpPr>
            <p:nvPr/>
          </p:nvSpPr>
          <p:spPr bwMode="auto">
            <a:xfrm>
              <a:off x="7704451" y="4029945"/>
              <a:ext cx="16102" cy="10568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548"/>
            <p:cNvSpPr>
              <a:spLocks/>
            </p:cNvSpPr>
            <p:nvPr/>
          </p:nvSpPr>
          <p:spPr bwMode="auto">
            <a:xfrm>
              <a:off x="7623942" y="4012331"/>
              <a:ext cx="66420" cy="6869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549"/>
            <p:cNvSpPr>
              <a:spLocks/>
            </p:cNvSpPr>
            <p:nvPr/>
          </p:nvSpPr>
          <p:spPr bwMode="auto">
            <a:xfrm>
              <a:off x="7736654" y="4012331"/>
              <a:ext cx="44280" cy="52842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550"/>
            <p:cNvSpPr>
              <a:spLocks/>
            </p:cNvSpPr>
            <p:nvPr/>
          </p:nvSpPr>
          <p:spPr bwMode="auto">
            <a:xfrm>
              <a:off x="7581675" y="4000001"/>
              <a:ext cx="106674" cy="110968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551"/>
            <p:cNvSpPr>
              <a:spLocks/>
            </p:cNvSpPr>
            <p:nvPr/>
          </p:nvSpPr>
          <p:spPr bwMode="auto">
            <a:xfrm>
              <a:off x="7732629" y="3996478"/>
              <a:ext cx="94598" cy="73979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552"/>
            <p:cNvSpPr>
              <a:spLocks/>
            </p:cNvSpPr>
            <p:nvPr/>
          </p:nvSpPr>
          <p:spPr bwMode="auto">
            <a:xfrm>
              <a:off x="7543433" y="4036990"/>
              <a:ext cx="38242" cy="68694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3"/>
            <p:cNvSpPr>
              <a:spLocks/>
            </p:cNvSpPr>
            <p:nvPr/>
          </p:nvSpPr>
          <p:spPr bwMode="auto">
            <a:xfrm>
              <a:off x="7811125" y="3991194"/>
              <a:ext cx="82522" cy="91593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>
              <a:off x="7705493" y="4170556"/>
              <a:ext cx="178419" cy="39029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911640" y="4156364"/>
            <a:ext cx="368328" cy="465903"/>
            <a:chOff x="7543433" y="3985910"/>
            <a:chExt cx="368328" cy="574939"/>
          </a:xfrm>
        </p:grpSpPr>
        <p:sp>
          <p:nvSpPr>
            <p:cNvPr id="94" name="Freeform 538"/>
            <p:cNvSpPr>
              <a:spLocks/>
            </p:cNvSpPr>
            <p:nvPr/>
          </p:nvSpPr>
          <p:spPr bwMode="auto">
            <a:xfrm>
              <a:off x="7642056" y="4008808"/>
              <a:ext cx="66420" cy="68694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539"/>
            <p:cNvSpPr>
              <a:spLocks/>
            </p:cNvSpPr>
            <p:nvPr/>
          </p:nvSpPr>
          <p:spPr bwMode="auto">
            <a:xfrm>
              <a:off x="7754769" y="4007047"/>
              <a:ext cx="44280" cy="52842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540"/>
            <p:cNvSpPr>
              <a:spLocks/>
            </p:cNvSpPr>
            <p:nvPr/>
          </p:nvSpPr>
          <p:spPr bwMode="auto">
            <a:xfrm>
              <a:off x="7599789" y="3994717"/>
              <a:ext cx="108687" cy="110968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541"/>
            <p:cNvSpPr>
              <a:spLocks/>
            </p:cNvSpPr>
            <p:nvPr/>
          </p:nvSpPr>
          <p:spPr bwMode="auto">
            <a:xfrm>
              <a:off x="7752756" y="3991194"/>
              <a:ext cx="94598" cy="73979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542"/>
            <p:cNvSpPr>
              <a:spLocks/>
            </p:cNvSpPr>
            <p:nvPr/>
          </p:nvSpPr>
          <p:spPr bwMode="auto">
            <a:xfrm>
              <a:off x="7559535" y="4026422"/>
              <a:ext cx="38242" cy="68694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543"/>
            <p:cNvSpPr>
              <a:spLocks/>
            </p:cNvSpPr>
            <p:nvPr/>
          </p:nvSpPr>
          <p:spPr bwMode="auto">
            <a:xfrm>
              <a:off x="7829239" y="3985910"/>
              <a:ext cx="82522" cy="91593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544"/>
            <p:cNvSpPr>
              <a:spLocks/>
            </p:cNvSpPr>
            <p:nvPr/>
          </p:nvSpPr>
          <p:spPr bwMode="auto">
            <a:xfrm>
              <a:off x="7738667" y="4093355"/>
              <a:ext cx="28178" cy="5460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545"/>
            <p:cNvSpPr>
              <a:spLocks/>
            </p:cNvSpPr>
            <p:nvPr/>
          </p:nvSpPr>
          <p:spPr bwMode="auto">
            <a:xfrm>
              <a:off x="7726591" y="4063411"/>
              <a:ext cx="14089" cy="28182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46"/>
            <p:cNvSpPr>
              <a:spLocks/>
            </p:cNvSpPr>
            <p:nvPr/>
          </p:nvSpPr>
          <p:spPr bwMode="auto">
            <a:xfrm>
              <a:off x="7714514" y="4044036"/>
              <a:ext cx="12076" cy="15853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47"/>
            <p:cNvSpPr>
              <a:spLocks/>
            </p:cNvSpPr>
            <p:nvPr/>
          </p:nvSpPr>
          <p:spPr bwMode="auto">
            <a:xfrm>
              <a:off x="7704451" y="4029945"/>
              <a:ext cx="16102" cy="10568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48"/>
            <p:cNvSpPr>
              <a:spLocks/>
            </p:cNvSpPr>
            <p:nvPr/>
          </p:nvSpPr>
          <p:spPr bwMode="auto">
            <a:xfrm>
              <a:off x="7623942" y="4012331"/>
              <a:ext cx="66420" cy="6869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549"/>
            <p:cNvSpPr>
              <a:spLocks/>
            </p:cNvSpPr>
            <p:nvPr/>
          </p:nvSpPr>
          <p:spPr bwMode="auto">
            <a:xfrm>
              <a:off x="7736654" y="4012331"/>
              <a:ext cx="44280" cy="52842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550"/>
            <p:cNvSpPr>
              <a:spLocks/>
            </p:cNvSpPr>
            <p:nvPr/>
          </p:nvSpPr>
          <p:spPr bwMode="auto">
            <a:xfrm>
              <a:off x="7581675" y="4000001"/>
              <a:ext cx="106674" cy="110968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551"/>
            <p:cNvSpPr>
              <a:spLocks/>
            </p:cNvSpPr>
            <p:nvPr/>
          </p:nvSpPr>
          <p:spPr bwMode="auto">
            <a:xfrm>
              <a:off x="7732629" y="3996478"/>
              <a:ext cx="94598" cy="73979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552"/>
            <p:cNvSpPr>
              <a:spLocks/>
            </p:cNvSpPr>
            <p:nvPr/>
          </p:nvSpPr>
          <p:spPr bwMode="auto">
            <a:xfrm>
              <a:off x="7543433" y="4036990"/>
              <a:ext cx="38242" cy="68694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553"/>
            <p:cNvSpPr>
              <a:spLocks/>
            </p:cNvSpPr>
            <p:nvPr/>
          </p:nvSpPr>
          <p:spPr bwMode="auto">
            <a:xfrm>
              <a:off x="7811125" y="3991194"/>
              <a:ext cx="82522" cy="91593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Isosceles Triangle 109"/>
            <p:cNvSpPr/>
            <p:nvPr/>
          </p:nvSpPr>
          <p:spPr>
            <a:xfrm>
              <a:off x="7705493" y="4170556"/>
              <a:ext cx="178419" cy="39029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890859" y="2383659"/>
            <a:ext cx="368328" cy="524107"/>
            <a:chOff x="7543433" y="3985910"/>
            <a:chExt cx="368328" cy="574939"/>
          </a:xfrm>
        </p:grpSpPr>
        <p:sp>
          <p:nvSpPr>
            <p:cNvPr id="112" name="Freeform 538"/>
            <p:cNvSpPr>
              <a:spLocks/>
            </p:cNvSpPr>
            <p:nvPr/>
          </p:nvSpPr>
          <p:spPr bwMode="auto">
            <a:xfrm>
              <a:off x="7642056" y="4008808"/>
              <a:ext cx="66420" cy="68694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39"/>
            <p:cNvSpPr>
              <a:spLocks/>
            </p:cNvSpPr>
            <p:nvPr/>
          </p:nvSpPr>
          <p:spPr bwMode="auto">
            <a:xfrm>
              <a:off x="7754769" y="4007047"/>
              <a:ext cx="44280" cy="52842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40"/>
            <p:cNvSpPr>
              <a:spLocks/>
            </p:cNvSpPr>
            <p:nvPr/>
          </p:nvSpPr>
          <p:spPr bwMode="auto">
            <a:xfrm>
              <a:off x="7599789" y="3994717"/>
              <a:ext cx="108687" cy="110968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41"/>
            <p:cNvSpPr>
              <a:spLocks/>
            </p:cNvSpPr>
            <p:nvPr/>
          </p:nvSpPr>
          <p:spPr bwMode="auto">
            <a:xfrm>
              <a:off x="7752756" y="3991194"/>
              <a:ext cx="94598" cy="73979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42"/>
            <p:cNvSpPr>
              <a:spLocks/>
            </p:cNvSpPr>
            <p:nvPr/>
          </p:nvSpPr>
          <p:spPr bwMode="auto">
            <a:xfrm>
              <a:off x="7559535" y="4026422"/>
              <a:ext cx="38242" cy="68694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3"/>
            <p:cNvSpPr>
              <a:spLocks/>
            </p:cNvSpPr>
            <p:nvPr/>
          </p:nvSpPr>
          <p:spPr bwMode="auto">
            <a:xfrm>
              <a:off x="7829239" y="3985910"/>
              <a:ext cx="82522" cy="91593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44"/>
            <p:cNvSpPr>
              <a:spLocks/>
            </p:cNvSpPr>
            <p:nvPr/>
          </p:nvSpPr>
          <p:spPr bwMode="auto">
            <a:xfrm>
              <a:off x="7738667" y="4093355"/>
              <a:ext cx="28178" cy="5460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45"/>
            <p:cNvSpPr>
              <a:spLocks/>
            </p:cNvSpPr>
            <p:nvPr/>
          </p:nvSpPr>
          <p:spPr bwMode="auto">
            <a:xfrm>
              <a:off x="7726591" y="4063411"/>
              <a:ext cx="14089" cy="28182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46"/>
            <p:cNvSpPr>
              <a:spLocks/>
            </p:cNvSpPr>
            <p:nvPr/>
          </p:nvSpPr>
          <p:spPr bwMode="auto">
            <a:xfrm>
              <a:off x="7714514" y="4044036"/>
              <a:ext cx="12076" cy="15853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47"/>
            <p:cNvSpPr>
              <a:spLocks/>
            </p:cNvSpPr>
            <p:nvPr/>
          </p:nvSpPr>
          <p:spPr bwMode="auto">
            <a:xfrm>
              <a:off x="7704451" y="4029945"/>
              <a:ext cx="16102" cy="10568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48"/>
            <p:cNvSpPr>
              <a:spLocks/>
            </p:cNvSpPr>
            <p:nvPr/>
          </p:nvSpPr>
          <p:spPr bwMode="auto">
            <a:xfrm>
              <a:off x="7623942" y="4012331"/>
              <a:ext cx="66420" cy="6869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49"/>
            <p:cNvSpPr>
              <a:spLocks/>
            </p:cNvSpPr>
            <p:nvPr/>
          </p:nvSpPr>
          <p:spPr bwMode="auto">
            <a:xfrm>
              <a:off x="7736654" y="4012331"/>
              <a:ext cx="44280" cy="52842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50"/>
            <p:cNvSpPr>
              <a:spLocks/>
            </p:cNvSpPr>
            <p:nvPr/>
          </p:nvSpPr>
          <p:spPr bwMode="auto">
            <a:xfrm>
              <a:off x="7581675" y="4000001"/>
              <a:ext cx="106674" cy="110968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1"/>
            <p:cNvSpPr>
              <a:spLocks/>
            </p:cNvSpPr>
            <p:nvPr/>
          </p:nvSpPr>
          <p:spPr bwMode="auto">
            <a:xfrm>
              <a:off x="7732629" y="3996478"/>
              <a:ext cx="94598" cy="73979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52"/>
            <p:cNvSpPr>
              <a:spLocks/>
            </p:cNvSpPr>
            <p:nvPr/>
          </p:nvSpPr>
          <p:spPr bwMode="auto">
            <a:xfrm>
              <a:off x="7543433" y="4036990"/>
              <a:ext cx="38242" cy="68694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53"/>
            <p:cNvSpPr>
              <a:spLocks/>
            </p:cNvSpPr>
            <p:nvPr/>
          </p:nvSpPr>
          <p:spPr bwMode="auto">
            <a:xfrm>
              <a:off x="7811125" y="3991194"/>
              <a:ext cx="82522" cy="91593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7705493" y="4170556"/>
              <a:ext cx="178419" cy="39029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614268" y="4984850"/>
            <a:ext cx="368328" cy="524107"/>
            <a:chOff x="7543433" y="3985910"/>
            <a:chExt cx="368328" cy="574939"/>
          </a:xfrm>
        </p:grpSpPr>
        <p:sp>
          <p:nvSpPr>
            <p:cNvPr id="130" name="Freeform 538"/>
            <p:cNvSpPr>
              <a:spLocks/>
            </p:cNvSpPr>
            <p:nvPr/>
          </p:nvSpPr>
          <p:spPr bwMode="auto">
            <a:xfrm>
              <a:off x="7642056" y="4008808"/>
              <a:ext cx="66420" cy="68694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539"/>
            <p:cNvSpPr>
              <a:spLocks/>
            </p:cNvSpPr>
            <p:nvPr/>
          </p:nvSpPr>
          <p:spPr bwMode="auto">
            <a:xfrm>
              <a:off x="7754769" y="4007047"/>
              <a:ext cx="44280" cy="52842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40"/>
            <p:cNvSpPr>
              <a:spLocks/>
            </p:cNvSpPr>
            <p:nvPr/>
          </p:nvSpPr>
          <p:spPr bwMode="auto">
            <a:xfrm>
              <a:off x="7599789" y="3994717"/>
              <a:ext cx="108687" cy="110968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41"/>
            <p:cNvSpPr>
              <a:spLocks/>
            </p:cNvSpPr>
            <p:nvPr/>
          </p:nvSpPr>
          <p:spPr bwMode="auto">
            <a:xfrm>
              <a:off x="7752756" y="3991194"/>
              <a:ext cx="94598" cy="73979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542"/>
            <p:cNvSpPr>
              <a:spLocks/>
            </p:cNvSpPr>
            <p:nvPr/>
          </p:nvSpPr>
          <p:spPr bwMode="auto">
            <a:xfrm>
              <a:off x="7559535" y="4026422"/>
              <a:ext cx="38242" cy="68694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543"/>
            <p:cNvSpPr>
              <a:spLocks/>
            </p:cNvSpPr>
            <p:nvPr/>
          </p:nvSpPr>
          <p:spPr bwMode="auto">
            <a:xfrm>
              <a:off x="7829239" y="3985910"/>
              <a:ext cx="82522" cy="91593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44"/>
            <p:cNvSpPr>
              <a:spLocks/>
            </p:cNvSpPr>
            <p:nvPr/>
          </p:nvSpPr>
          <p:spPr bwMode="auto">
            <a:xfrm>
              <a:off x="7738667" y="4093355"/>
              <a:ext cx="28178" cy="54603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45"/>
            <p:cNvSpPr>
              <a:spLocks/>
            </p:cNvSpPr>
            <p:nvPr/>
          </p:nvSpPr>
          <p:spPr bwMode="auto">
            <a:xfrm>
              <a:off x="7726591" y="4063411"/>
              <a:ext cx="14089" cy="28182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546"/>
            <p:cNvSpPr>
              <a:spLocks/>
            </p:cNvSpPr>
            <p:nvPr/>
          </p:nvSpPr>
          <p:spPr bwMode="auto">
            <a:xfrm>
              <a:off x="7714514" y="4044036"/>
              <a:ext cx="12076" cy="15853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547"/>
            <p:cNvSpPr>
              <a:spLocks/>
            </p:cNvSpPr>
            <p:nvPr/>
          </p:nvSpPr>
          <p:spPr bwMode="auto">
            <a:xfrm>
              <a:off x="7704451" y="4029945"/>
              <a:ext cx="16102" cy="10568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548"/>
            <p:cNvSpPr>
              <a:spLocks/>
            </p:cNvSpPr>
            <p:nvPr/>
          </p:nvSpPr>
          <p:spPr bwMode="auto">
            <a:xfrm>
              <a:off x="7623942" y="4012331"/>
              <a:ext cx="66420" cy="68694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549"/>
            <p:cNvSpPr>
              <a:spLocks/>
            </p:cNvSpPr>
            <p:nvPr/>
          </p:nvSpPr>
          <p:spPr bwMode="auto">
            <a:xfrm>
              <a:off x="7736654" y="4012331"/>
              <a:ext cx="44280" cy="52842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550"/>
            <p:cNvSpPr>
              <a:spLocks/>
            </p:cNvSpPr>
            <p:nvPr/>
          </p:nvSpPr>
          <p:spPr bwMode="auto">
            <a:xfrm>
              <a:off x="7581675" y="4000001"/>
              <a:ext cx="106674" cy="110968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551"/>
            <p:cNvSpPr>
              <a:spLocks/>
            </p:cNvSpPr>
            <p:nvPr/>
          </p:nvSpPr>
          <p:spPr bwMode="auto">
            <a:xfrm>
              <a:off x="7732629" y="3996478"/>
              <a:ext cx="94598" cy="73979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552"/>
            <p:cNvSpPr>
              <a:spLocks/>
            </p:cNvSpPr>
            <p:nvPr/>
          </p:nvSpPr>
          <p:spPr bwMode="auto">
            <a:xfrm>
              <a:off x="7543433" y="4036990"/>
              <a:ext cx="38242" cy="68694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553"/>
            <p:cNvSpPr>
              <a:spLocks/>
            </p:cNvSpPr>
            <p:nvPr/>
          </p:nvSpPr>
          <p:spPr bwMode="auto">
            <a:xfrm>
              <a:off x="7811125" y="3991194"/>
              <a:ext cx="82522" cy="91593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/>
            <p:cNvSpPr/>
            <p:nvPr/>
          </p:nvSpPr>
          <p:spPr>
            <a:xfrm>
              <a:off x="7705493" y="4170556"/>
              <a:ext cx="178419" cy="390293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5579918" y="1589810"/>
            <a:ext cx="33017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wireless hosts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laptop, desktop, PDA, printer, …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may be stationary (desktop) or </a:t>
            </a:r>
            <a:br>
              <a:rPr lang="en-US" dirty="0" smtClean="0"/>
            </a:br>
            <a:r>
              <a:rPr lang="en-US" dirty="0" smtClean="0"/>
              <a:t>  mobile (laptop)</a:t>
            </a:r>
          </a:p>
          <a:p>
            <a:endParaRPr lang="en-US" dirty="0" smtClean="0"/>
          </a:p>
          <a:p>
            <a:r>
              <a:rPr lang="en-US" dirty="0" smtClean="0"/>
              <a:t>Wireless does not always mean</a:t>
            </a:r>
            <a:br>
              <a:rPr lang="en-US" dirty="0" smtClean="0"/>
            </a:br>
            <a:r>
              <a:rPr lang="en-US" dirty="0" smtClean="0"/>
              <a:t>mobility.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Wireless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Wireless local area network (WLAN)</a:t>
            </a:r>
          </a:p>
          <a:p>
            <a:pPr lvl="1"/>
            <a:r>
              <a:rPr lang="en-US" dirty="0" smtClean="0"/>
              <a:t>easy to setup and maintain</a:t>
            </a:r>
          </a:p>
          <a:p>
            <a:pPr lvl="1"/>
            <a:r>
              <a:rPr lang="en-US" dirty="0" smtClean="0"/>
              <a:t>provides ad-hoc network access in buildings</a:t>
            </a:r>
          </a:p>
          <a:p>
            <a:pPr lvl="1"/>
            <a:r>
              <a:rPr lang="en-US" dirty="0" smtClean="0"/>
              <a:t>requires wireless network card and access point device</a:t>
            </a:r>
          </a:p>
          <a:p>
            <a:pPr lvl="1"/>
            <a:r>
              <a:rPr lang="en-US" dirty="0" smtClean="0"/>
              <a:t>access point translates radio to electrical signal and vice-versa</a:t>
            </a:r>
          </a:p>
          <a:p>
            <a:r>
              <a:rPr lang="en-US" dirty="0" smtClean="0"/>
              <a:t>Extended wireless LANs</a:t>
            </a:r>
          </a:p>
          <a:p>
            <a:pPr lvl="1"/>
            <a:r>
              <a:rPr lang="en-US" dirty="0" smtClean="0"/>
              <a:t>moderately difficult to setup and maintain</a:t>
            </a:r>
          </a:p>
          <a:p>
            <a:pPr lvl="1"/>
            <a:r>
              <a:rPr lang="en-US" dirty="0" smtClean="0"/>
              <a:t>provides more coverage beyond a typical LAN configuration</a:t>
            </a:r>
          </a:p>
          <a:p>
            <a:pPr lvl="1"/>
            <a:r>
              <a:rPr lang="en-US" dirty="0" smtClean="0"/>
              <a:t>higher equipment cost than WLAN</a:t>
            </a:r>
          </a:p>
          <a:p>
            <a:r>
              <a:rPr lang="en-US" dirty="0" smtClean="0"/>
              <a:t>Mobile computing</a:t>
            </a:r>
          </a:p>
          <a:p>
            <a:pPr lvl="1"/>
            <a:r>
              <a:rPr lang="en-US" dirty="0" smtClean="0"/>
              <a:t>uses cell-phone technology for data transfer</a:t>
            </a:r>
          </a:p>
          <a:p>
            <a:pPr lvl="1"/>
            <a:r>
              <a:rPr lang="en-US" dirty="0" smtClean="0"/>
              <a:t>provides ad-hoc network access anywhere within reach of a radio tower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Wireless Networking Benefits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Users can create temporary connections to existing wired networks.</a:t>
            </a:r>
          </a:p>
          <a:p>
            <a:r>
              <a:rPr lang="en-US" dirty="0" smtClean="0"/>
              <a:t>Allows easy setup of separate subnet with different security profile.</a:t>
            </a:r>
          </a:p>
          <a:p>
            <a:r>
              <a:rPr lang="en-US" dirty="0" smtClean="0"/>
              <a:t>Provides backup or contingency connectivity for existing wired networks.</a:t>
            </a:r>
          </a:p>
          <a:p>
            <a:r>
              <a:rPr lang="en-US" dirty="0" smtClean="0"/>
              <a:t>Extend a network’s span beyond the reach of wire-based or fiber-optic cabling</a:t>
            </a:r>
          </a:p>
          <a:p>
            <a:pPr lvl="1"/>
            <a:r>
              <a:rPr lang="en-US" dirty="0" smtClean="0"/>
              <a:t>attractive for buildings were wiring would be too expensive or impractical</a:t>
            </a:r>
          </a:p>
          <a:p>
            <a:r>
              <a:rPr lang="en-US" dirty="0" smtClean="0"/>
              <a:t>Enable users to roam with their machines within certain limits (called “mobile networking”)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Wireless LAN Transmission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686800" cy="46953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Uses electromagnetic waves for data transmission.</a:t>
            </a:r>
          </a:p>
          <a:p>
            <a:r>
              <a:rPr lang="en-US" dirty="0" smtClean="0"/>
              <a:t>Frequency of the wave forms is measured in Hz.</a:t>
            </a:r>
          </a:p>
          <a:p>
            <a:pPr lvl="1"/>
            <a:r>
              <a:rPr lang="en-US" dirty="0" smtClean="0"/>
              <a:t>low frequency waves carry data slower over longer distances than high frequency waves</a:t>
            </a:r>
          </a:p>
          <a:p>
            <a:pPr lvl="1"/>
            <a:r>
              <a:rPr lang="en-US" dirty="0" smtClean="0"/>
              <a:t>low frequency waves emit less energy than high frequency waves</a:t>
            </a:r>
          </a:p>
          <a:p>
            <a:r>
              <a:rPr lang="en-US" dirty="0" smtClean="0"/>
              <a:t>Spectrum of electromagnetic waves for data transmission is divided into three ranges:</a:t>
            </a:r>
          </a:p>
          <a:p>
            <a:pPr lvl="1"/>
            <a:r>
              <a:rPr lang="en-US" dirty="0" smtClean="0"/>
              <a:t>Radio: 10 KHz to 1 GHz</a:t>
            </a:r>
          </a:p>
          <a:p>
            <a:pPr lvl="1"/>
            <a:r>
              <a:rPr lang="en-US" dirty="0" smtClean="0"/>
              <a:t>Microwave: 1 GHz to 500 GHz</a:t>
            </a:r>
          </a:p>
          <a:p>
            <a:pPr lvl="1"/>
            <a:r>
              <a:rPr lang="en-US" dirty="0" smtClean="0"/>
              <a:t>Infrared: 500 GHz to 1 THz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5681" y="4137145"/>
            <a:ext cx="2775740" cy="192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IEEE 802.11 Wireless LAN (</a:t>
            </a:r>
            <a:r>
              <a:rPr lang="en-US" dirty="0" err="1" smtClean="0"/>
              <a:t>WiFi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686800" cy="297022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Is an extension of the Ethernet using airwaves.</a:t>
            </a:r>
          </a:p>
          <a:p>
            <a:pPr lvl="1"/>
            <a:r>
              <a:rPr lang="en-US" dirty="0" smtClean="0"/>
              <a:t>Uses same protocol as wired Ethernet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hot spot can be directly connected to hub, switch or a router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Includes several standards for wireless data transmission: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86649" y="4149075"/>
          <a:ext cx="6910977" cy="189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659"/>
                <a:gridCol w="2303659"/>
                <a:gridCol w="2303659"/>
              </a:tblGrid>
              <a:tr h="378701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 Range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</a:t>
                      </a:r>
                      <a:endParaRPr lang="en-US" dirty="0"/>
                    </a:p>
                  </a:txBody>
                  <a:tcPr/>
                </a:tc>
              </a:tr>
              <a:tr h="378701">
                <a:tc>
                  <a:txBody>
                    <a:bodyPr/>
                    <a:lstStyle/>
                    <a:p>
                      <a:r>
                        <a:rPr lang="en-US" dirty="0" smtClean="0"/>
                        <a:t>802.11b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 – 2.5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</a:t>
                      </a:r>
                      <a:r>
                        <a:rPr lang="en-US" baseline="0" dirty="0" smtClean="0"/>
                        <a:t> to 11 Mbps</a:t>
                      </a:r>
                      <a:endParaRPr lang="en-US" dirty="0"/>
                    </a:p>
                  </a:txBody>
                  <a:tcPr/>
                </a:tc>
              </a:tr>
              <a:tr h="378701">
                <a:tc>
                  <a:txBody>
                    <a:bodyPr/>
                    <a:lstStyle/>
                    <a:p>
                      <a:r>
                        <a:rPr lang="en-US" dirty="0" smtClean="0"/>
                        <a:t>802.11a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r>
                        <a:rPr lang="en-US" baseline="0" dirty="0" smtClean="0"/>
                        <a:t> – 5.8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54 Mbps</a:t>
                      </a:r>
                      <a:endParaRPr lang="en-US" dirty="0"/>
                    </a:p>
                  </a:txBody>
                  <a:tcPr/>
                </a:tc>
              </a:tr>
              <a:tr h="378701">
                <a:tc>
                  <a:txBody>
                    <a:bodyPr/>
                    <a:lstStyle/>
                    <a:p>
                      <a:r>
                        <a:rPr lang="en-US" dirty="0" smtClean="0"/>
                        <a:t>802.11g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r>
                        <a:rPr lang="en-US" baseline="0" dirty="0" smtClean="0"/>
                        <a:t> – 2.5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54 Mbps</a:t>
                      </a:r>
                      <a:endParaRPr lang="en-US" dirty="0"/>
                    </a:p>
                  </a:txBody>
                  <a:tcPr/>
                </a:tc>
              </a:tr>
              <a:tr h="378701">
                <a:tc>
                  <a:txBody>
                    <a:bodyPr/>
                    <a:lstStyle/>
                    <a:p>
                      <a:r>
                        <a:rPr lang="en-US" dirty="0" smtClean="0"/>
                        <a:t>802.11n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r>
                        <a:rPr lang="en-US" baseline="0" dirty="0" smtClean="0"/>
                        <a:t> – 2.5 </a:t>
                      </a:r>
                      <a:r>
                        <a:rPr lang="en-US" dirty="0" smtClean="0"/>
                        <a:t>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 Mbps – 200 Mbps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IEEE 802.11b/g Wireless LAN (</a:t>
            </a:r>
            <a:r>
              <a:rPr lang="en-US" sz="2800" dirty="0" err="1" smtClean="0"/>
              <a:t>WiFi</a:t>
            </a:r>
            <a:r>
              <a:rPr lang="en-US" sz="2800" dirty="0" smtClean="0"/>
              <a:t>) Configuration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Access point (AP) must be assigned a channel name and number.</a:t>
            </a:r>
          </a:p>
          <a:p>
            <a:pPr lvl="1"/>
            <a:r>
              <a:rPr lang="en-US" dirty="0" smtClean="0"/>
              <a:t>Each access point is given a MAC address</a:t>
            </a:r>
          </a:p>
          <a:p>
            <a:pPr lvl="1"/>
            <a:r>
              <a:rPr lang="en-US" dirty="0" smtClean="0"/>
              <a:t>85 MHz band (2.4-2.485) can be divided into 11 channels of partially overlapping spectrum of airwaves</a:t>
            </a:r>
          </a:p>
          <a:p>
            <a:pPr lvl="1"/>
            <a:r>
              <a:rPr lang="en-US" dirty="0" smtClean="0"/>
              <a:t>channels separate different APs for better wireless access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 Requirements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9200" y="2590800"/>
            <a:ext cx="7467600" cy="3566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Layout of space and devices connecting to network.</a:t>
            </a:r>
          </a:p>
          <a:p>
            <a:r>
              <a:rPr lang="en-US" dirty="0" smtClean="0"/>
              <a:t>Distance and type of cable (wired network):</a:t>
            </a:r>
          </a:p>
          <a:p>
            <a:pPr lvl="1"/>
            <a:r>
              <a:rPr lang="en-US" dirty="0" smtClean="0"/>
              <a:t>How far are connecting networking devices apart?</a:t>
            </a:r>
          </a:p>
          <a:p>
            <a:pPr lvl="1"/>
            <a:r>
              <a:rPr lang="en-US" dirty="0" smtClean="0"/>
              <a:t>How much bandwidth is needed?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Location and number of access points (wireless network):</a:t>
            </a:r>
          </a:p>
          <a:p>
            <a:pPr lvl="1"/>
            <a:r>
              <a:rPr lang="en-US" dirty="0" smtClean="0"/>
              <a:t>How far should the wireless network reach?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371600"/>
            <a:ext cx="8229600" cy="129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wired and wireless technology exists but what determines the type of media?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u="none" dirty="0"/>
              <a:t>Characteristics of selected wireless link  standards</a:t>
            </a:r>
          </a:p>
        </p:txBody>
      </p:sp>
      <p:sp>
        <p:nvSpPr>
          <p:cNvPr id="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CNT 4007C, Fall 2012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6-</a:t>
            </a:r>
            <a:fld id="{D40CF105-16BB-468A-8275-1EFFF1D83B2C}" type="slidenum">
              <a:rPr lang="en-US"/>
              <a:pPr/>
              <a:t>30</a:t>
            </a:fld>
            <a:endParaRPr lang="en-US"/>
          </a:p>
        </p:txBody>
      </p:sp>
      <p:sp>
        <p:nvSpPr>
          <p:cNvPr id="396396" name="Rectangle 108"/>
          <p:cNvSpPr>
            <a:spLocks noChangeArrowheads="1"/>
          </p:cNvSpPr>
          <p:nvPr/>
        </p:nvSpPr>
        <p:spPr bwMode="auto">
          <a:xfrm>
            <a:off x="2952750" y="1968500"/>
            <a:ext cx="1589088" cy="34544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397" name="Rectangle 109"/>
          <p:cNvSpPr>
            <a:spLocks noChangeArrowheads="1"/>
          </p:cNvSpPr>
          <p:nvPr/>
        </p:nvSpPr>
        <p:spPr bwMode="auto">
          <a:xfrm>
            <a:off x="4578350" y="1982788"/>
            <a:ext cx="1589088" cy="3440112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398" name="Rectangle 110"/>
          <p:cNvSpPr>
            <a:spLocks noChangeArrowheads="1"/>
          </p:cNvSpPr>
          <p:nvPr/>
        </p:nvSpPr>
        <p:spPr bwMode="auto">
          <a:xfrm>
            <a:off x="6203950" y="1982788"/>
            <a:ext cx="1589088" cy="3440112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399" name="Rectangle 111"/>
          <p:cNvSpPr>
            <a:spLocks noChangeArrowheads="1"/>
          </p:cNvSpPr>
          <p:nvPr/>
        </p:nvSpPr>
        <p:spPr bwMode="auto">
          <a:xfrm>
            <a:off x="1327150" y="1955800"/>
            <a:ext cx="1589088" cy="34671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00" name="Line 112"/>
          <p:cNvSpPr>
            <a:spLocks noChangeShapeType="1"/>
          </p:cNvSpPr>
          <p:nvPr/>
        </p:nvSpPr>
        <p:spPr bwMode="auto">
          <a:xfrm>
            <a:off x="1327150" y="5422900"/>
            <a:ext cx="662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6401" name="Text Box 113"/>
          <p:cNvSpPr txBox="1">
            <a:spLocks noChangeArrowheads="1"/>
          </p:cNvSpPr>
          <p:nvPr/>
        </p:nvSpPr>
        <p:spPr bwMode="auto">
          <a:xfrm>
            <a:off x="1704975" y="5413375"/>
            <a:ext cx="8318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Indoor</a:t>
            </a:r>
          </a:p>
          <a:p>
            <a:pPr algn="ctr" eaLnBrk="1" hangingPunct="1"/>
            <a:r>
              <a:rPr lang="en-US" sz="1400">
                <a:latin typeface="Arial" charset="0"/>
              </a:rPr>
              <a:t>10-30m</a:t>
            </a:r>
          </a:p>
        </p:txBody>
      </p:sp>
      <p:sp>
        <p:nvSpPr>
          <p:cNvPr id="396402" name="Text Box 114"/>
          <p:cNvSpPr txBox="1">
            <a:spLocks noChangeArrowheads="1"/>
          </p:cNvSpPr>
          <p:nvPr/>
        </p:nvSpPr>
        <p:spPr bwMode="auto">
          <a:xfrm>
            <a:off x="3217863" y="5416550"/>
            <a:ext cx="10096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Outdoor</a:t>
            </a:r>
          </a:p>
          <a:p>
            <a:pPr algn="ctr" eaLnBrk="1" hangingPunct="1"/>
            <a:r>
              <a:rPr lang="en-US" sz="1400">
                <a:latin typeface="Arial" charset="0"/>
              </a:rPr>
              <a:t>50-200m</a:t>
            </a:r>
          </a:p>
        </p:txBody>
      </p:sp>
      <p:sp>
        <p:nvSpPr>
          <p:cNvPr id="396403" name="Text Box 115"/>
          <p:cNvSpPr txBox="1">
            <a:spLocks noChangeArrowheads="1"/>
          </p:cNvSpPr>
          <p:nvPr/>
        </p:nvSpPr>
        <p:spPr bwMode="auto">
          <a:xfrm>
            <a:off x="4695825" y="5421313"/>
            <a:ext cx="12382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Mid-range</a:t>
            </a:r>
          </a:p>
          <a:p>
            <a:pPr algn="ctr" eaLnBrk="1" hangingPunct="1"/>
            <a:r>
              <a:rPr lang="en-US">
                <a:latin typeface="Arial" charset="0"/>
              </a:rPr>
              <a:t>outdoor</a:t>
            </a:r>
          </a:p>
          <a:p>
            <a:pPr algn="ctr" eaLnBrk="1" hangingPunct="1"/>
            <a:r>
              <a:rPr lang="en-US" sz="1400">
                <a:latin typeface="Arial" charset="0"/>
              </a:rPr>
              <a:t>200m – 4 Km</a:t>
            </a:r>
          </a:p>
        </p:txBody>
      </p:sp>
      <p:sp>
        <p:nvSpPr>
          <p:cNvPr id="396404" name="Text Box 116"/>
          <p:cNvSpPr txBox="1">
            <a:spLocks noChangeArrowheads="1"/>
          </p:cNvSpPr>
          <p:nvPr/>
        </p:nvSpPr>
        <p:spPr bwMode="auto">
          <a:xfrm>
            <a:off x="6200775" y="5421313"/>
            <a:ext cx="135255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Long-range</a:t>
            </a:r>
          </a:p>
          <a:p>
            <a:pPr algn="ctr" eaLnBrk="1" hangingPunct="1"/>
            <a:r>
              <a:rPr lang="en-US">
                <a:latin typeface="Arial" charset="0"/>
              </a:rPr>
              <a:t>outdoor</a:t>
            </a:r>
          </a:p>
          <a:p>
            <a:pPr algn="ctr" eaLnBrk="1" hangingPunct="1"/>
            <a:r>
              <a:rPr lang="en-US" sz="1400">
                <a:latin typeface="Arial" charset="0"/>
              </a:rPr>
              <a:t>5Km – 20 Km</a:t>
            </a:r>
          </a:p>
        </p:txBody>
      </p:sp>
      <p:sp>
        <p:nvSpPr>
          <p:cNvPr id="396405" name="Text Box 117"/>
          <p:cNvSpPr txBox="1">
            <a:spLocks noChangeArrowheads="1"/>
          </p:cNvSpPr>
          <p:nvPr/>
        </p:nvSpPr>
        <p:spPr bwMode="auto">
          <a:xfrm>
            <a:off x="679450" y="48006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.056</a:t>
            </a:r>
            <a:endParaRPr lang="en-US" sz="1400">
              <a:latin typeface="Arial" charset="0"/>
            </a:endParaRPr>
          </a:p>
        </p:txBody>
      </p:sp>
      <p:sp>
        <p:nvSpPr>
          <p:cNvPr id="396406" name="Text Box 118"/>
          <p:cNvSpPr txBox="1">
            <a:spLocks noChangeArrowheads="1"/>
          </p:cNvSpPr>
          <p:nvPr/>
        </p:nvSpPr>
        <p:spPr bwMode="auto">
          <a:xfrm>
            <a:off x="682625" y="43688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.384</a:t>
            </a:r>
            <a:endParaRPr lang="en-US" sz="1400">
              <a:latin typeface="Arial" charset="0"/>
            </a:endParaRPr>
          </a:p>
        </p:txBody>
      </p:sp>
      <p:sp>
        <p:nvSpPr>
          <p:cNvPr id="396407" name="Text Box 119"/>
          <p:cNvSpPr txBox="1">
            <a:spLocks noChangeArrowheads="1"/>
          </p:cNvSpPr>
          <p:nvPr/>
        </p:nvSpPr>
        <p:spPr bwMode="auto">
          <a:xfrm>
            <a:off x="923925" y="36782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1</a:t>
            </a:r>
            <a:endParaRPr lang="en-US" sz="1400">
              <a:latin typeface="Arial" charset="0"/>
            </a:endParaRPr>
          </a:p>
        </p:txBody>
      </p:sp>
      <p:sp>
        <p:nvSpPr>
          <p:cNvPr id="396408" name="Text Box 120"/>
          <p:cNvSpPr txBox="1">
            <a:spLocks noChangeArrowheads="1"/>
          </p:cNvSpPr>
          <p:nvPr/>
        </p:nvSpPr>
        <p:spPr bwMode="auto">
          <a:xfrm>
            <a:off x="922338" y="32464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4</a:t>
            </a:r>
            <a:endParaRPr lang="en-US" sz="1400">
              <a:latin typeface="Arial" charset="0"/>
            </a:endParaRPr>
          </a:p>
        </p:txBody>
      </p:sp>
      <p:sp>
        <p:nvSpPr>
          <p:cNvPr id="396409" name="Text Box 121"/>
          <p:cNvSpPr txBox="1">
            <a:spLocks noChangeArrowheads="1"/>
          </p:cNvSpPr>
          <p:nvPr/>
        </p:nvSpPr>
        <p:spPr bwMode="auto">
          <a:xfrm>
            <a:off x="625475" y="285115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5-11</a:t>
            </a:r>
            <a:endParaRPr lang="en-US" sz="1400">
              <a:latin typeface="Arial" charset="0"/>
            </a:endParaRPr>
          </a:p>
        </p:txBody>
      </p:sp>
      <p:sp>
        <p:nvSpPr>
          <p:cNvPr id="396410" name="Text Box 122"/>
          <p:cNvSpPr txBox="1">
            <a:spLocks noChangeArrowheads="1"/>
          </p:cNvSpPr>
          <p:nvPr/>
        </p:nvSpPr>
        <p:spPr bwMode="auto">
          <a:xfrm>
            <a:off x="814388" y="2435225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54</a:t>
            </a:r>
            <a:endParaRPr lang="en-US" sz="1400">
              <a:latin typeface="Arial" charset="0"/>
            </a:endParaRPr>
          </a:p>
        </p:txBody>
      </p:sp>
      <p:sp>
        <p:nvSpPr>
          <p:cNvPr id="396411" name="Rectangle 123"/>
          <p:cNvSpPr>
            <a:spLocks noChangeArrowheads="1"/>
          </p:cNvSpPr>
          <p:nvPr/>
        </p:nvSpPr>
        <p:spPr bwMode="auto">
          <a:xfrm>
            <a:off x="2662238" y="4852988"/>
            <a:ext cx="4676775" cy="284162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12" name="Text Box 124"/>
          <p:cNvSpPr txBox="1">
            <a:spLocks noChangeArrowheads="1"/>
          </p:cNvSpPr>
          <p:nvPr/>
        </p:nvSpPr>
        <p:spPr bwMode="auto">
          <a:xfrm>
            <a:off x="3948113" y="4845050"/>
            <a:ext cx="1743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IS-95, CDMA, GSM</a:t>
            </a:r>
          </a:p>
        </p:txBody>
      </p:sp>
      <p:sp>
        <p:nvSpPr>
          <p:cNvPr id="396413" name="Text Box 125"/>
          <p:cNvSpPr txBox="1">
            <a:spLocks noChangeArrowheads="1"/>
          </p:cNvSpPr>
          <p:nvPr/>
        </p:nvSpPr>
        <p:spPr bwMode="auto">
          <a:xfrm>
            <a:off x="7750175" y="4795838"/>
            <a:ext cx="455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>
                <a:latin typeface="Arial" charset="0"/>
              </a:rPr>
              <a:t>2G</a:t>
            </a:r>
          </a:p>
        </p:txBody>
      </p:sp>
      <p:sp>
        <p:nvSpPr>
          <p:cNvPr id="396414" name="Rectangle 126"/>
          <p:cNvSpPr>
            <a:spLocks noChangeArrowheads="1"/>
          </p:cNvSpPr>
          <p:nvPr/>
        </p:nvSpPr>
        <p:spPr bwMode="auto">
          <a:xfrm>
            <a:off x="2651125" y="4435475"/>
            <a:ext cx="4676775" cy="284163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15" name="Text Box 127"/>
          <p:cNvSpPr txBox="1">
            <a:spLocks noChangeArrowheads="1"/>
          </p:cNvSpPr>
          <p:nvPr/>
        </p:nvSpPr>
        <p:spPr bwMode="auto">
          <a:xfrm>
            <a:off x="3681413" y="4413250"/>
            <a:ext cx="246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UMTS/WCDMA, CDMA2000</a:t>
            </a:r>
          </a:p>
        </p:txBody>
      </p:sp>
      <p:sp>
        <p:nvSpPr>
          <p:cNvPr id="396416" name="Text Box 128"/>
          <p:cNvSpPr txBox="1">
            <a:spLocks noChangeArrowheads="1"/>
          </p:cNvSpPr>
          <p:nvPr/>
        </p:nvSpPr>
        <p:spPr bwMode="auto">
          <a:xfrm>
            <a:off x="7751763" y="4406900"/>
            <a:ext cx="455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>
                <a:latin typeface="Arial" charset="0"/>
              </a:rPr>
              <a:t>3G</a:t>
            </a:r>
          </a:p>
        </p:txBody>
      </p:sp>
      <p:sp>
        <p:nvSpPr>
          <p:cNvPr id="396417" name="Rectangle 129"/>
          <p:cNvSpPr>
            <a:spLocks noChangeArrowheads="1"/>
          </p:cNvSpPr>
          <p:nvPr/>
        </p:nvSpPr>
        <p:spPr bwMode="auto">
          <a:xfrm>
            <a:off x="1339850" y="3703638"/>
            <a:ext cx="928688" cy="284162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18" name="Text Box 130"/>
          <p:cNvSpPr txBox="1">
            <a:spLocks noChangeArrowheads="1"/>
          </p:cNvSpPr>
          <p:nvPr/>
        </p:nvSpPr>
        <p:spPr bwMode="auto">
          <a:xfrm>
            <a:off x="1422400" y="3711575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802.15</a:t>
            </a:r>
          </a:p>
        </p:txBody>
      </p:sp>
      <p:sp>
        <p:nvSpPr>
          <p:cNvPr id="396419" name="Rectangle 131"/>
          <p:cNvSpPr>
            <a:spLocks noChangeArrowheads="1"/>
          </p:cNvSpPr>
          <p:nvPr/>
        </p:nvSpPr>
        <p:spPr bwMode="auto">
          <a:xfrm>
            <a:off x="1354138" y="2865438"/>
            <a:ext cx="1724025" cy="315912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20" name="Text Box 132"/>
          <p:cNvSpPr txBox="1">
            <a:spLocks noChangeArrowheads="1"/>
          </p:cNvSpPr>
          <p:nvPr/>
        </p:nvSpPr>
        <p:spPr bwMode="auto">
          <a:xfrm>
            <a:off x="1724025" y="2890838"/>
            <a:ext cx="833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802.11b</a:t>
            </a:r>
          </a:p>
        </p:txBody>
      </p:sp>
      <p:sp>
        <p:nvSpPr>
          <p:cNvPr id="396421" name="Rectangle 133"/>
          <p:cNvSpPr>
            <a:spLocks noChangeArrowheads="1"/>
          </p:cNvSpPr>
          <p:nvPr/>
        </p:nvSpPr>
        <p:spPr bwMode="auto">
          <a:xfrm>
            <a:off x="1357313" y="2432050"/>
            <a:ext cx="1724025" cy="315913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22" name="Text Box 134"/>
          <p:cNvSpPr txBox="1">
            <a:spLocks noChangeArrowheads="1"/>
          </p:cNvSpPr>
          <p:nvPr/>
        </p:nvSpPr>
        <p:spPr bwMode="auto">
          <a:xfrm>
            <a:off x="1727200" y="2457450"/>
            <a:ext cx="981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802.11a,g</a:t>
            </a:r>
          </a:p>
        </p:txBody>
      </p:sp>
      <p:sp>
        <p:nvSpPr>
          <p:cNvPr id="396423" name="Line 135"/>
          <p:cNvSpPr>
            <a:spLocks noChangeShapeType="1"/>
          </p:cNvSpPr>
          <p:nvPr/>
        </p:nvSpPr>
        <p:spPr bwMode="auto">
          <a:xfrm flipV="1">
            <a:off x="1328738" y="2395538"/>
            <a:ext cx="0" cy="3027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6424" name="Rectangle 136"/>
          <p:cNvSpPr>
            <a:spLocks noChangeArrowheads="1"/>
          </p:cNvSpPr>
          <p:nvPr/>
        </p:nvSpPr>
        <p:spPr bwMode="auto">
          <a:xfrm>
            <a:off x="2717800" y="2744788"/>
            <a:ext cx="5078413" cy="596900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25" name="Rectangle 137"/>
          <p:cNvSpPr>
            <a:spLocks noChangeArrowheads="1"/>
          </p:cNvSpPr>
          <p:nvPr/>
        </p:nvSpPr>
        <p:spPr bwMode="auto">
          <a:xfrm>
            <a:off x="2654300" y="3297238"/>
            <a:ext cx="4676775" cy="284162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26" name="Text Box 138"/>
          <p:cNvSpPr txBox="1">
            <a:spLocks noChangeArrowheads="1"/>
          </p:cNvSpPr>
          <p:nvPr/>
        </p:nvSpPr>
        <p:spPr bwMode="auto">
          <a:xfrm>
            <a:off x="2965450" y="3305175"/>
            <a:ext cx="3906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UMTS/WCDMA-HSPDA, CDMA2000-1xEVDO</a:t>
            </a:r>
          </a:p>
        </p:txBody>
      </p:sp>
      <p:sp>
        <p:nvSpPr>
          <p:cNvPr id="396427" name="Text Box 139"/>
          <p:cNvSpPr txBox="1">
            <a:spLocks noChangeArrowheads="1"/>
          </p:cNvSpPr>
          <p:nvPr/>
        </p:nvSpPr>
        <p:spPr bwMode="auto">
          <a:xfrm>
            <a:off x="7729538" y="3230563"/>
            <a:ext cx="11541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>
                <a:latin typeface="Arial" charset="0"/>
              </a:rPr>
              <a:t>3G cellular</a:t>
            </a:r>
          </a:p>
          <a:p>
            <a:pPr algn="ctr" eaLnBrk="1" hangingPunct="1"/>
            <a:r>
              <a:rPr lang="en-US" sz="1600">
                <a:latin typeface="Arial" charset="0"/>
              </a:rPr>
              <a:t>enhanced</a:t>
            </a:r>
          </a:p>
        </p:txBody>
      </p:sp>
      <p:sp>
        <p:nvSpPr>
          <p:cNvPr id="396428" name="Text Box 140"/>
          <p:cNvSpPr txBox="1">
            <a:spLocks noChangeArrowheads="1"/>
          </p:cNvSpPr>
          <p:nvPr/>
        </p:nvSpPr>
        <p:spPr bwMode="auto">
          <a:xfrm>
            <a:off x="5013325" y="2922588"/>
            <a:ext cx="1504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802.16 (WiMAX)</a:t>
            </a:r>
          </a:p>
        </p:txBody>
      </p:sp>
      <p:sp>
        <p:nvSpPr>
          <p:cNvPr id="396429" name="Rectangle 141"/>
          <p:cNvSpPr>
            <a:spLocks noChangeArrowheads="1"/>
          </p:cNvSpPr>
          <p:nvPr/>
        </p:nvSpPr>
        <p:spPr bwMode="auto">
          <a:xfrm>
            <a:off x="3133725" y="2536825"/>
            <a:ext cx="4062413" cy="284163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30" name="Text Box 142"/>
          <p:cNvSpPr txBox="1">
            <a:spLocks noChangeArrowheads="1"/>
          </p:cNvSpPr>
          <p:nvPr/>
        </p:nvSpPr>
        <p:spPr bwMode="auto">
          <a:xfrm>
            <a:off x="4164013" y="2514600"/>
            <a:ext cx="2178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802.11a,g point-to-point</a:t>
            </a:r>
          </a:p>
        </p:txBody>
      </p:sp>
      <p:sp>
        <p:nvSpPr>
          <p:cNvPr id="396431" name="Line 143"/>
          <p:cNvSpPr>
            <a:spLocks noChangeShapeType="1"/>
          </p:cNvSpPr>
          <p:nvPr/>
        </p:nvSpPr>
        <p:spPr bwMode="auto">
          <a:xfrm flipH="1">
            <a:off x="7900988" y="2700338"/>
            <a:ext cx="25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6432" name="Text Box 144"/>
          <p:cNvSpPr txBox="1">
            <a:spLocks noChangeArrowheads="1"/>
          </p:cNvSpPr>
          <p:nvPr/>
        </p:nvSpPr>
        <p:spPr bwMode="auto">
          <a:xfrm>
            <a:off x="714375" y="2022475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>
                <a:latin typeface="Arial" charset="0"/>
              </a:rPr>
              <a:t>200</a:t>
            </a:r>
            <a:endParaRPr lang="en-US" sz="1400">
              <a:latin typeface="Arial" charset="0"/>
            </a:endParaRPr>
          </a:p>
        </p:txBody>
      </p:sp>
      <p:sp>
        <p:nvSpPr>
          <p:cNvPr id="396433" name="Rectangle 145"/>
          <p:cNvSpPr>
            <a:spLocks noChangeArrowheads="1"/>
          </p:cNvSpPr>
          <p:nvPr/>
        </p:nvSpPr>
        <p:spPr bwMode="auto">
          <a:xfrm>
            <a:off x="1344613" y="2036763"/>
            <a:ext cx="1522412" cy="315912"/>
          </a:xfrm>
          <a:prstGeom prst="rect">
            <a:avLst/>
          </a:prstGeom>
          <a:solidFill>
            <a:srgbClr val="3333CC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34" name="Text Box 146"/>
          <p:cNvSpPr txBox="1">
            <a:spLocks noChangeArrowheads="1"/>
          </p:cNvSpPr>
          <p:nvPr/>
        </p:nvSpPr>
        <p:spPr bwMode="auto">
          <a:xfrm>
            <a:off x="1714500" y="2036763"/>
            <a:ext cx="833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400" b="1">
                <a:solidFill>
                  <a:schemeClr val="bg1"/>
                </a:solidFill>
                <a:latin typeface="Arial" charset="0"/>
              </a:rPr>
              <a:t>802.11n</a:t>
            </a:r>
          </a:p>
        </p:txBody>
      </p:sp>
      <p:sp>
        <p:nvSpPr>
          <p:cNvPr id="396435" name="Text Box 147"/>
          <p:cNvSpPr txBox="1">
            <a:spLocks noChangeArrowheads="1"/>
          </p:cNvSpPr>
          <p:nvPr/>
        </p:nvSpPr>
        <p:spPr bwMode="auto">
          <a:xfrm rot="16200000">
            <a:off x="-446881" y="3417094"/>
            <a:ext cx="189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Data rate (Mbps)</a:t>
            </a:r>
          </a:p>
        </p:txBody>
      </p:sp>
      <p:sp>
        <p:nvSpPr>
          <p:cNvPr id="396436" name="AutoShape 148"/>
          <p:cNvSpPr>
            <a:spLocks/>
          </p:cNvSpPr>
          <p:nvPr/>
        </p:nvSpPr>
        <p:spPr bwMode="auto">
          <a:xfrm>
            <a:off x="7799388" y="2124075"/>
            <a:ext cx="152400" cy="1238250"/>
          </a:xfrm>
          <a:prstGeom prst="rightBrace">
            <a:avLst>
              <a:gd name="adj1" fmla="val 6770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6437" name="Text Box 149"/>
          <p:cNvSpPr txBox="1">
            <a:spLocks noChangeArrowheads="1"/>
          </p:cNvSpPr>
          <p:nvPr/>
        </p:nvSpPr>
        <p:spPr bwMode="auto">
          <a:xfrm>
            <a:off x="7937500" y="2541588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>
                <a:latin typeface="Arial" charset="0"/>
              </a:rPr>
              <a:t>data</a:t>
            </a:r>
          </a:p>
        </p:txBody>
      </p: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356"/>
          <p:cNvGrpSpPr>
            <a:grpSpLocks/>
          </p:cNvGrpSpPr>
          <p:nvPr/>
        </p:nvGrpSpPr>
        <p:grpSpPr bwMode="auto">
          <a:xfrm>
            <a:off x="2163763" y="2570163"/>
            <a:ext cx="627062" cy="642937"/>
            <a:chOff x="313" y="1497"/>
            <a:chExt cx="1152" cy="1014"/>
          </a:xfrm>
        </p:grpSpPr>
        <p:pic>
          <p:nvPicPr>
            <p:cNvPr id="4407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1B814F2C-9EE2-4387-9396-3AC16D39F9EA}" type="slidenum">
              <a:rPr lang="en-US" altLang="en-US" sz="120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644979" y="-11191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ea typeface="ＭＳ Ｐゴシック" charset="0"/>
              </a:rPr>
              <a:t>Wireless network characteristics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3550" y="1150938"/>
            <a:ext cx="7772400" cy="1117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>
                <a:latin typeface="Gill Sans MT" charset="0"/>
                <a:ea typeface="ＭＳ Ｐゴシック" charset="0"/>
              </a:rPr>
              <a:t>Multiple wireless senders and receivers create additional problems (beyond multiple access):</a:t>
            </a:r>
          </a:p>
        </p:txBody>
      </p:sp>
      <p:sp>
        <p:nvSpPr>
          <p:cNvPr id="44038" name="Freeform 7"/>
          <p:cNvSpPr>
            <a:spLocks/>
          </p:cNvSpPr>
          <p:nvPr/>
        </p:nvSpPr>
        <p:spPr bwMode="auto">
          <a:xfrm>
            <a:off x="698500" y="2413000"/>
            <a:ext cx="2020888" cy="1085850"/>
          </a:xfrm>
          <a:custGeom>
            <a:avLst/>
            <a:gdLst>
              <a:gd name="T0" fmla="*/ 2147483647 w 1273"/>
              <a:gd name="T1" fmla="*/ 2147483647 h 684"/>
              <a:gd name="T2" fmla="*/ 2147483647 w 1273"/>
              <a:gd name="T3" fmla="*/ 0 h 684"/>
              <a:gd name="T4" fmla="*/ 2147483647 w 1273"/>
              <a:gd name="T5" fmla="*/ 2147483647 h 684"/>
              <a:gd name="T6" fmla="*/ 2147483647 w 1273"/>
              <a:gd name="T7" fmla="*/ 2147483647 h 684"/>
              <a:gd name="T8" fmla="*/ 2147483647 w 1273"/>
              <a:gd name="T9" fmla="*/ 2147483647 h 684"/>
              <a:gd name="T10" fmla="*/ 2147483647 w 1273"/>
              <a:gd name="T11" fmla="*/ 2147483647 h 684"/>
              <a:gd name="T12" fmla="*/ 2147483647 w 1273"/>
              <a:gd name="T13" fmla="*/ 2147483647 h 684"/>
              <a:gd name="T14" fmla="*/ 2147483647 w 1273"/>
              <a:gd name="T15" fmla="*/ 2147483647 h 684"/>
              <a:gd name="T16" fmla="*/ 2147483647 w 1273"/>
              <a:gd name="T17" fmla="*/ 2147483647 h 684"/>
              <a:gd name="T18" fmla="*/ 0 w 1273"/>
              <a:gd name="T19" fmla="*/ 2147483647 h 6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73" h="684">
                <a:moveTo>
                  <a:pt x="9" y="675"/>
                </a:moveTo>
                <a:lnTo>
                  <a:pt x="316" y="0"/>
                </a:lnTo>
                <a:lnTo>
                  <a:pt x="461" y="228"/>
                </a:lnTo>
                <a:lnTo>
                  <a:pt x="510" y="119"/>
                </a:lnTo>
                <a:lnTo>
                  <a:pt x="631" y="467"/>
                </a:lnTo>
                <a:lnTo>
                  <a:pt x="667" y="391"/>
                </a:lnTo>
                <a:lnTo>
                  <a:pt x="739" y="464"/>
                </a:lnTo>
                <a:lnTo>
                  <a:pt x="1058" y="57"/>
                </a:lnTo>
                <a:lnTo>
                  <a:pt x="1273" y="684"/>
                </a:lnTo>
                <a:lnTo>
                  <a:pt x="0" y="674"/>
                </a:ln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00CC66"/>
              </a:gs>
            </a:gsLst>
            <a:lin ang="5400000" scaled="1"/>
          </a:gra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 flipV="1">
            <a:off x="1971675" y="3627438"/>
            <a:ext cx="998538" cy="169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2644775" y="3148013"/>
            <a:ext cx="407988" cy="322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5370" name="Text Box 28"/>
          <p:cNvSpPr txBox="1">
            <a:spLocks noChangeArrowheads="1"/>
          </p:cNvSpPr>
          <p:nvPr/>
        </p:nvSpPr>
        <p:spPr bwMode="auto">
          <a:xfrm>
            <a:off x="1090613" y="3519488"/>
            <a:ext cx="3508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15371" name="Text Box 29"/>
          <p:cNvSpPr txBox="1">
            <a:spLocks noChangeArrowheads="1"/>
          </p:cNvSpPr>
          <p:nvPr/>
        </p:nvSpPr>
        <p:spPr bwMode="auto">
          <a:xfrm>
            <a:off x="3563938" y="3292475"/>
            <a:ext cx="3381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15372" name="Text Box 30"/>
          <p:cNvSpPr txBox="1">
            <a:spLocks noChangeArrowheads="1"/>
          </p:cNvSpPr>
          <p:nvPr/>
        </p:nvSpPr>
        <p:spPr bwMode="auto">
          <a:xfrm>
            <a:off x="2741613" y="2587625"/>
            <a:ext cx="3508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C</a:t>
            </a:r>
          </a:p>
        </p:txBody>
      </p:sp>
      <p:sp>
        <p:nvSpPr>
          <p:cNvPr id="15373" name="Rectangle 32"/>
          <p:cNvSpPr>
            <a:spLocks noChangeArrowheads="1"/>
          </p:cNvSpPr>
          <p:nvPr/>
        </p:nvSpPr>
        <p:spPr bwMode="auto">
          <a:xfrm>
            <a:off x="471488" y="4175125"/>
            <a:ext cx="4148137" cy="224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400" i="1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Hidden terminal problem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B, A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B, C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A, C can not hear each other means A, C unaware of their interference at B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endParaRPr lang="en-US" sz="2000">
              <a:latin typeface="Comic Sans MS" charset="0"/>
              <a:ea typeface="ＭＳ Ｐゴシック" charset="0"/>
            </a:endParaRPr>
          </a:p>
        </p:txBody>
      </p:sp>
      <p:sp>
        <p:nvSpPr>
          <p:cNvPr id="13335" name="Text Box 47"/>
          <p:cNvSpPr txBox="1">
            <a:spLocks noChangeArrowheads="1"/>
          </p:cNvSpPr>
          <p:nvPr/>
        </p:nvSpPr>
        <p:spPr bwMode="auto">
          <a:xfrm>
            <a:off x="4943475" y="2292350"/>
            <a:ext cx="35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13336" name="Text Box 48"/>
          <p:cNvSpPr txBox="1">
            <a:spLocks noChangeArrowheads="1"/>
          </p:cNvSpPr>
          <p:nvPr/>
        </p:nvSpPr>
        <p:spPr bwMode="auto">
          <a:xfrm>
            <a:off x="6853238" y="2289175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13337" name="Text Box 49"/>
          <p:cNvSpPr txBox="1">
            <a:spLocks noChangeArrowheads="1"/>
          </p:cNvSpPr>
          <p:nvPr/>
        </p:nvSpPr>
        <p:spPr bwMode="auto">
          <a:xfrm>
            <a:off x="8034338" y="2332038"/>
            <a:ext cx="35083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C</a:t>
            </a:r>
          </a:p>
        </p:txBody>
      </p:sp>
      <p:sp>
        <p:nvSpPr>
          <p:cNvPr id="13323" name="Text Box 55"/>
          <p:cNvSpPr txBox="1">
            <a:spLocks noChangeArrowheads="1"/>
          </p:cNvSpPr>
          <p:nvPr/>
        </p:nvSpPr>
        <p:spPr bwMode="auto">
          <a:xfrm>
            <a:off x="5016500" y="3119438"/>
            <a:ext cx="936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ja-JP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</a:p>
          <a:p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</a:p>
        </p:txBody>
      </p:sp>
      <p:sp>
        <p:nvSpPr>
          <p:cNvPr id="13324" name="Line 60"/>
          <p:cNvSpPr>
            <a:spLocks noChangeShapeType="1"/>
          </p:cNvSpPr>
          <p:nvPr/>
        </p:nvSpPr>
        <p:spPr bwMode="auto">
          <a:xfrm>
            <a:off x="5078413" y="4148138"/>
            <a:ext cx="326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3325" name="Line 61"/>
          <p:cNvSpPr>
            <a:spLocks noChangeShapeType="1"/>
          </p:cNvSpPr>
          <p:nvPr/>
        </p:nvSpPr>
        <p:spPr bwMode="auto">
          <a:xfrm>
            <a:off x="5024438" y="2968625"/>
            <a:ext cx="0" cy="1138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3326" name="Freeform 62"/>
          <p:cNvSpPr>
            <a:spLocks/>
          </p:cNvSpPr>
          <p:nvPr/>
        </p:nvSpPr>
        <p:spPr bwMode="auto">
          <a:xfrm>
            <a:off x="5106988" y="3024188"/>
            <a:ext cx="2995612" cy="1081087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27" name="Text Box 63"/>
          <p:cNvSpPr txBox="1">
            <a:spLocks noChangeArrowheads="1"/>
          </p:cNvSpPr>
          <p:nvPr/>
        </p:nvSpPr>
        <p:spPr bwMode="auto">
          <a:xfrm>
            <a:off x="6362700" y="4111625"/>
            <a:ext cx="5937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smtClean="0">
                <a:latin typeface="Arial" charset="0"/>
                <a:cs typeface="Arial" charset="0"/>
              </a:rPr>
              <a:t>space</a:t>
            </a:r>
          </a:p>
        </p:txBody>
      </p:sp>
      <p:sp>
        <p:nvSpPr>
          <p:cNvPr id="13328" name="Freeform 65"/>
          <p:cNvSpPr>
            <a:spLocks/>
          </p:cNvSpPr>
          <p:nvPr/>
        </p:nvSpPr>
        <p:spPr bwMode="auto">
          <a:xfrm flipH="1">
            <a:off x="5202238" y="2994025"/>
            <a:ext cx="2995612" cy="1081088"/>
          </a:xfrm>
          <a:custGeom>
            <a:avLst/>
            <a:gdLst>
              <a:gd name="T0" fmla="*/ 0 w 1887"/>
              <a:gd name="T1" fmla="*/ 0 h 681"/>
              <a:gd name="T2" fmla="*/ 2147483647 w 1887"/>
              <a:gd name="T3" fmla="*/ 2147483647 h 681"/>
              <a:gd name="T4" fmla="*/ 2147483647 w 1887"/>
              <a:gd name="T5" fmla="*/ 2147483647 h 681"/>
              <a:gd name="T6" fmla="*/ 2147483647 w 1887"/>
              <a:gd name="T7" fmla="*/ 2147483647 h 6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7" h="681">
                <a:moveTo>
                  <a:pt x="0" y="0"/>
                </a:moveTo>
                <a:cubicBezTo>
                  <a:pt x="161" y="25"/>
                  <a:pt x="737" y="52"/>
                  <a:pt x="966" y="151"/>
                </a:cubicBezTo>
                <a:cubicBezTo>
                  <a:pt x="1195" y="250"/>
                  <a:pt x="1220" y="507"/>
                  <a:pt x="1373" y="594"/>
                </a:cubicBezTo>
                <a:cubicBezTo>
                  <a:pt x="1526" y="681"/>
                  <a:pt x="1780" y="657"/>
                  <a:pt x="1887" y="673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29" name="Text Box 66"/>
          <p:cNvSpPr txBox="1">
            <a:spLocks noChangeArrowheads="1"/>
          </p:cNvSpPr>
          <p:nvPr/>
        </p:nvSpPr>
        <p:spPr bwMode="auto">
          <a:xfrm>
            <a:off x="7643813" y="3048000"/>
            <a:ext cx="9588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ja-JP" alt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ja-JP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signal</a:t>
            </a:r>
          </a:p>
          <a:p>
            <a:r>
              <a:rPr lang="en-US" alt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</a:p>
        </p:txBody>
      </p:sp>
      <p:sp>
        <p:nvSpPr>
          <p:cNvPr id="13330" name="Line 67"/>
          <p:cNvSpPr>
            <a:spLocks noChangeShapeType="1"/>
          </p:cNvSpPr>
          <p:nvPr/>
        </p:nvSpPr>
        <p:spPr bwMode="auto">
          <a:xfrm flipH="1">
            <a:off x="5403850" y="2855913"/>
            <a:ext cx="26988" cy="12636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3331" name="Line 68"/>
          <p:cNvSpPr>
            <a:spLocks noChangeShapeType="1"/>
          </p:cNvSpPr>
          <p:nvPr/>
        </p:nvSpPr>
        <p:spPr bwMode="auto">
          <a:xfrm>
            <a:off x="6624638" y="2924175"/>
            <a:ext cx="0" cy="12080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3332" name="Line 69"/>
          <p:cNvSpPr>
            <a:spLocks noChangeShapeType="1"/>
          </p:cNvSpPr>
          <p:nvPr/>
        </p:nvSpPr>
        <p:spPr bwMode="auto">
          <a:xfrm>
            <a:off x="7705725" y="2908300"/>
            <a:ext cx="0" cy="11811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3321" name="Rectangle 70"/>
          <p:cNvSpPr>
            <a:spLocks noChangeArrowheads="1"/>
          </p:cNvSpPr>
          <p:nvPr/>
        </p:nvSpPr>
        <p:spPr bwMode="auto">
          <a:xfrm>
            <a:off x="4995863" y="4432300"/>
            <a:ext cx="4148137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400" i="1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Signal attenuation: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B, A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B, C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200">
                <a:latin typeface="Gill Sans MT" charset="0"/>
                <a:ea typeface="ＭＳ Ｐゴシック" charset="0"/>
              </a:rPr>
              <a:t>A, C can not hear each other interfering at B</a:t>
            </a:r>
          </a:p>
        </p:txBody>
      </p:sp>
      <p:grpSp>
        <p:nvGrpSpPr>
          <p:cNvPr id="44059" name="Group 356"/>
          <p:cNvGrpSpPr>
            <a:grpSpLocks/>
          </p:cNvGrpSpPr>
          <p:nvPr/>
        </p:nvGrpSpPr>
        <p:grpSpPr bwMode="auto">
          <a:xfrm>
            <a:off x="2925763" y="3119438"/>
            <a:ext cx="627062" cy="642937"/>
            <a:chOff x="313" y="1497"/>
            <a:chExt cx="1152" cy="1014"/>
          </a:xfrm>
        </p:grpSpPr>
        <p:pic>
          <p:nvPicPr>
            <p:cNvPr id="44073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4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60" name="Group 356"/>
          <p:cNvGrpSpPr>
            <a:grpSpLocks/>
          </p:cNvGrpSpPr>
          <p:nvPr/>
        </p:nvGrpSpPr>
        <p:grpSpPr bwMode="auto">
          <a:xfrm>
            <a:off x="1401763" y="3260725"/>
            <a:ext cx="627062" cy="644525"/>
            <a:chOff x="313" y="1497"/>
            <a:chExt cx="1152" cy="1014"/>
          </a:xfrm>
        </p:grpSpPr>
        <p:pic>
          <p:nvPicPr>
            <p:cNvPr id="44071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2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356"/>
          <p:cNvGrpSpPr>
            <a:grpSpLocks/>
          </p:cNvGrpSpPr>
          <p:nvPr/>
        </p:nvGrpSpPr>
        <p:grpSpPr bwMode="auto">
          <a:xfrm>
            <a:off x="5130800" y="2154238"/>
            <a:ext cx="627063" cy="642937"/>
            <a:chOff x="313" y="1497"/>
            <a:chExt cx="1152" cy="1014"/>
          </a:xfrm>
        </p:grpSpPr>
        <p:pic>
          <p:nvPicPr>
            <p:cNvPr id="44069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0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356"/>
          <p:cNvGrpSpPr>
            <a:grpSpLocks/>
          </p:cNvGrpSpPr>
          <p:nvPr/>
        </p:nvGrpSpPr>
        <p:grpSpPr bwMode="auto">
          <a:xfrm>
            <a:off x="6319838" y="2193925"/>
            <a:ext cx="627062" cy="644525"/>
            <a:chOff x="313" y="1497"/>
            <a:chExt cx="1152" cy="1014"/>
          </a:xfrm>
        </p:grpSpPr>
        <p:pic>
          <p:nvPicPr>
            <p:cNvPr id="44067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8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356"/>
          <p:cNvGrpSpPr>
            <a:grpSpLocks/>
          </p:cNvGrpSpPr>
          <p:nvPr/>
        </p:nvGrpSpPr>
        <p:grpSpPr bwMode="auto">
          <a:xfrm>
            <a:off x="7396163" y="2124075"/>
            <a:ext cx="627062" cy="642938"/>
            <a:chOff x="313" y="1497"/>
            <a:chExt cx="1152" cy="1014"/>
          </a:xfrm>
        </p:grpSpPr>
        <p:pic>
          <p:nvPicPr>
            <p:cNvPr id="44065" name="Picture 354" descr="laptop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6" name="Picture 355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064" name="Picture 18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895350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6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/>
      <p:bldP spid="13336" grpId="0"/>
      <p:bldP spid="13337" grpId="0"/>
      <p:bldP spid="13323" grpId="0"/>
      <p:bldP spid="13326" grpId="0" animBg="1"/>
      <p:bldP spid="13327" grpId="0"/>
      <p:bldP spid="13328" grpId="0" animBg="1"/>
      <p:bldP spid="13329" grpId="0"/>
      <p:bldP spid="133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5C9B38CD-7B47-40D6-8E0A-C44D4DC6C7FA}" type="slidenum">
              <a:rPr lang="en-US" altLang="en-US" sz="120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-278665"/>
            <a:ext cx="8364537" cy="1543903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ea typeface="ＭＳ Ｐゴシック" charset="0"/>
              </a:rPr>
              <a:t>Code Division Multiple Access (CDMA)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1265238"/>
            <a:ext cx="7934325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dirty="0" smtClean="0"/>
              <a:t>unique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code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assigned to each user; i.e., code set partitioning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all users share same frequency, but each user has own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chipping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sequence (i.e., code) to encode data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allows multiple users to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coexist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and transmit simultaneously with minimal interference (if codes are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orthogonal</a:t>
            </a:r>
            <a:r>
              <a:rPr lang="ja-JP" altLang="en-US" dirty="0" smtClean="0"/>
              <a:t>”</a:t>
            </a:r>
            <a:r>
              <a:rPr lang="en-US" altLang="ja-JP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altLang="en-US" i="1" dirty="0" smtClean="0">
                <a:solidFill>
                  <a:srgbClr val="C00000"/>
                </a:solidFill>
              </a:rPr>
              <a:t>encoded signal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/>
              <a:t>= (original data) X (chipping sequence)</a:t>
            </a:r>
          </a:p>
          <a:p>
            <a:pPr>
              <a:lnSpc>
                <a:spcPct val="80000"/>
              </a:lnSpc>
            </a:pPr>
            <a:r>
              <a:rPr lang="en-US" altLang="en-US" i="1" dirty="0" smtClean="0">
                <a:solidFill>
                  <a:srgbClr val="C00000"/>
                </a:solidFill>
              </a:rPr>
              <a:t>decoding: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/>
              <a:t>inner-product of encoded signal and chipping sequence</a:t>
            </a:r>
          </a:p>
          <a:p>
            <a:pPr>
              <a:lnSpc>
                <a:spcPct val="80000"/>
              </a:lnSpc>
            </a:pPr>
            <a:endParaRPr lang="en-US" altLang="en-US" sz="3200" dirty="0" smtClean="0"/>
          </a:p>
        </p:txBody>
      </p:sp>
      <p:pic>
        <p:nvPicPr>
          <p:cNvPr id="46085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8763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4AAF3287-7515-4B5F-AA7A-36995F0A5AA7}" type="slidenum">
              <a:rPr lang="en-US" altLang="en-US" sz="1200">
                <a:latin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0"/>
            <a:ext cx="7772400" cy="75723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ea typeface="ＭＳ Ｐゴシック" charset="0"/>
              </a:rPr>
              <a:t>CDMA encode/decode</a:t>
            </a:r>
          </a:p>
        </p:txBody>
      </p:sp>
      <p:sp>
        <p:nvSpPr>
          <p:cNvPr id="17413" name="Line 6"/>
          <p:cNvSpPr>
            <a:spLocks noChangeShapeType="1"/>
          </p:cNvSpPr>
          <p:nvPr/>
        </p:nvSpPr>
        <p:spPr bwMode="auto">
          <a:xfrm>
            <a:off x="3219450" y="15525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14" name="Line 9"/>
          <p:cNvSpPr>
            <a:spLocks noChangeShapeType="1"/>
          </p:cNvSpPr>
          <p:nvPr/>
        </p:nvSpPr>
        <p:spPr bwMode="auto">
          <a:xfrm>
            <a:off x="4276725" y="1528763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15" name="Text Box 10"/>
          <p:cNvSpPr txBox="1">
            <a:spLocks noChangeArrowheads="1"/>
          </p:cNvSpPr>
          <p:nvPr/>
        </p:nvSpPr>
        <p:spPr bwMode="auto">
          <a:xfrm>
            <a:off x="2389188" y="2960688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1</a:t>
            </a:r>
          </a:p>
        </p:txBody>
      </p:sp>
      <p:sp>
        <p:nvSpPr>
          <p:cNvPr id="17416" name="Text Box 11"/>
          <p:cNvSpPr txBox="1">
            <a:spLocks noChangeArrowheads="1"/>
          </p:cNvSpPr>
          <p:nvPr/>
        </p:nvSpPr>
        <p:spPr bwMode="auto">
          <a:xfrm>
            <a:off x="3408363" y="2965450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0</a:t>
            </a:r>
          </a:p>
        </p:txBody>
      </p:sp>
      <p:grpSp>
        <p:nvGrpSpPr>
          <p:cNvPr id="404630" name="Group 150"/>
          <p:cNvGrpSpPr>
            <a:grpSpLocks/>
          </p:cNvGrpSpPr>
          <p:nvPr/>
        </p:nvGrpSpPr>
        <p:grpSpPr bwMode="auto">
          <a:xfrm>
            <a:off x="2084388" y="1462088"/>
            <a:ext cx="1254125" cy="1624012"/>
            <a:chOff x="1313" y="921"/>
            <a:chExt cx="790" cy="1023"/>
          </a:xfrm>
        </p:grpSpPr>
        <p:sp>
          <p:nvSpPr>
            <p:cNvPr id="17669" name="Line 5"/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670" name="Rectangle 12"/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671" name="Text Box 15"/>
            <p:cNvSpPr txBox="1">
              <a:spLocks noChangeArrowheads="1"/>
            </p:cNvSpPr>
            <p:nvPr/>
          </p:nvSpPr>
          <p:spPr bwMode="auto">
            <a:xfrm>
              <a:off x="1436" y="1194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  <a:cs typeface="Arial" charset="0"/>
                </a:rPr>
                <a:t>d</a:t>
              </a:r>
              <a:r>
                <a:rPr lang="en-US" sz="1200" baseline="-25000" smtClean="0">
                  <a:latin typeface="Arial" charset="0"/>
                  <a:cs typeface="Arial" charset="0"/>
                </a:rPr>
                <a:t>1</a:t>
              </a:r>
              <a:r>
                <a:rPr lang="en-US" sz="1200" smtClean="0">
                  <a:latin typeface="Arial" charset="0"/>
                  <a:cs typeface="Arial" charset="0"/>
                </a:rPr>
                <a:t> = -1</a:t>
              </a:r>
            </a:p>
          </p:txBody>
        </p:sp>
        <p:grpSp>
          <p:nvGrpSpPr>
            <p:cNvPr id="48391" name="Group 44"/>
            <p:cNvGrpSpPr>
              <a:grpSpLocks/>
            </p:cNvGrpSpPr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17673" name="Text Box 17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393" name="Group 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17696" name="Rectangle 1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97" name="Line 20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98" name="Line 21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8394" name="Group 23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17693" name="Rectangle 24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94" name="Line 25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95" name="Line 26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676" name="Rectangle 27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77" name="Rectangle 28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78" name="Text Box 29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79" name="Text Box 30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80" name="Text Box 31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400" name="Group 3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17691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9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401" name="Group 35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1768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9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402" name="Group 38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1768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8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403" name="Group 41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17685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8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</p:grpSp>
      </p:grpSp>
      <p:sp>
        <p:nvSpPr>
          <p:cNvPr id="17418" name="Oval 74"/>
          <p:cNvSpPr>
            <a:spLocks noChangeArrowheads="1"/>
          </p:cNvSpPr>
          <p:nvPr/>
        </p:nvSpPr>
        <p:spPr bwMode="auto">
          <a:xfrm>
            <a:off x="4672013" y="1855788"/>
            <a:ext cx="419100" cy="423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19" name="Text Box 75"/>
          <p:cNvSpPr txBox="1">
            <a:spLocks noChangeArrowheads="1"/>
          </p:cNvSpPr>
          <p:nvPr/>
        </p:nvSpPr>
        <p:spPr bwMode="auto">
          <a:xfrm>
            <a:off x="4298950" y="1444625"/>
            <a:ext cx="1182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Z</a:t>
            </a:r>
            <a:r>
              <a:rPr lang="en-US" baseline="-25000" smtClean="0">
                <a:latin typeface="Arial" charset="0"/>
                <a:cs typeface="Arial" charset="0"/>
              </a:rPr>
              <a:t>i,m</a:t>
            </a:r>
            <a:r>
              <a:rPr lang="en-US" smtClean="0">
                <a:latin typeface="Arial" charset="0"/>
                <a:cs typeface="Arial" charset="0"/>
              </a:rPr>
              <a:t>= d</a:t>
            </a:r>
            <a:r>
              <a:rPr lang="en-US" baseline="-25000" smtClean="0">
                <a:latin typeface="Arial" charset="0"/>
                <a:cs typeface="Arial" charset="0"/>
              </a:rPr>
              <a:t>i</a:t>
            </a:r>
            <a:r>
              <a:rPr lang="en-US" sz="2400" baseline="30000" smtClean="0">
                <a:latin typeface="Arial" charset="0"/>
                <a:cs typeface="Arial" charset="0"/>
              </a:rPr>
              <a:t>.</a:t>
            </a:r>
            <a:r>
              <a:rPr lang="en-US" smtClean="0">
                <a:latin typeface="Arial" charset="0"/>
                <a:cs typeface="Arial" charset="0"/>
              </a:rPr>
              <a:t>c</a:t>
            </a:r>
            <a:r>
              <a:rPr lang="en-US" baseline="-25000" smtClean="0">
                <a:latin typeface="Arial" charset="0"/>
                <a:cs typeface="Arial" charset="0"/>
              </a:rPr>
              <a:t>m</a:t>
            </a:r>
          </a:p>
        </p:txBody>
      </p:sp>
      <p:sp>
        <p:nvSpPr>
          <p:cNvPr id="17420" name="Line 72"/>
          <p:cNvSpPr>
            <a:spLocks noChangeShapeType="1"/>
          </p:cNvSpPr>
          <p:nvPr/>
        </p:nvSpPr>
        <p:spPr bwMode="auto">
          <a:xfrm>
            <a:off x="4319588" y="1985963"/>
            <a:ext cx="319087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1" name="Line 73"/>
          <p:cNvSpPr>
            <a:spLocks noChangeShapeType="1"/>
          </p:cNvSpPr>
          <p:nvPr/>
        </p:nvSpPr>
        <p:spPr bwMode="auto">
          <a:xfrm flipV="1">
            <a:off x="4333875" y="2251075"/>
            <a:ext cx="403225" cy="43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04629" name="Group 149"/>
          <p:cNvGrpSpPr>
            <a:grpSpLocks/>
          </p:cNvGrpSpPr>
          <p:nvPr/>
        </p:nvGrpSpPr>
        <p:grpSpPr bwMode="auto">
          <a:xfrm>
            <a:off x="3141663" y="1695450"/>
            <a:ext cx="1254125" cy="1236663"/>
            <a:chOff x="1979" y="1068"/>
            <a:chExt cx="790" cy="779"/>
          </a:xfrm>
        </p:grpSpPr>
        <p:sp>
          <p:nvSpPr>
            <p:cNvPr id="17640" name="Rectangle 13"/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641" name="Text Box 16"/>
            <p:cNvSpPr txBox="1">
              <a:spLocks noChangeArrowheads="1"/>
            </p:cNvSpPr>
            <p:nvPr/>
          </p:nvSpPr>
          <p:spPr bwMode="auto">
            <a:xfrm>
              <a:off x="2186" y="1068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  <a:cs typeface="Arial" charset="0"/>
                </a:rPr>
                <a:t>d</a:t>
              </a:r>
              <a:r>
                <a:rPr lang="en-US" sz="1200" baseline="-25000" smtClean="0">
                  <a:latin typeface="Arial" charset="0"/>
                  <a:cs typeface="Arial" charset="0"/>
                </a:rPr>
                <a:t>0</a:t>
              </a:r>
              <a:r>
                <a:rPr lang="en-US" sz="1200" smtClean="0">
                  <a:latin typeface="Arial" charset="0"/>
                  <a:cs typeface="Arial" charset="0"/>
                </a:rPr>
                <a:t> = 1</a:t>
              </a:r>
            </a:p>
          </p:txBody>
        </p:sp>
        <p:grpSp>
          <p:nvGrpSpPr>
            <p:cNvPr id="48361" name="Group 45"/>
            <p:cNvGrpSpPr>
              <a:grpSpLocks/>
            </p:cNvGrpSpPr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17643" name="Text Box 46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363" name="Group 47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17666" name="Rectangle 48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67" name="Line 49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68" name="Line 50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8364" name="Group 51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17663" name="Rectangle 5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64" name="Line 5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65" name="Line 5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646" name="Rectangle 55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47" name="Rectangle 56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48" name="Text Box 57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49" name="Text Box 58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50" name="Text Box 59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370" name="Group 60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17661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62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371" name="Group 63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17659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60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372" name="Group 66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17657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58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373" name="Group 69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17655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656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404556" name="Group 76"/>
          <p:cNvGrpSpPr>
            <a:grpSpLocks/>
          </p:cNvGrpSpPr>
          <p:nvPr/>
        </p:nvGrpSpPr>
        <p:grpSpPr bwMode="auto">
          <a:xfrm>
            <a:off x="6461125" y="1830388"/>
            <a:ext cx="1254125" cy="487362"/>
            <a:chOff x="1313" y="1534"/>
            <a:chExt cx="790" cy="307"/>
          </a:xfrm>
        </p:grpSpPr>
        <p:sp>
          <p:nvSpPr>
            <p:cNvPr id="17614" name="Text Box 77"/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smtClean="0">
                  <a:latin typeface="Arial" charset="0"/>
                  <a:cs typeface="Arial" charset="0"/>
                </a:rPr>
                <a:t>1</a:t>
              </a:r>
            </a:p>
          </p:txBody>
        </p:sp>
        <p:grpSp>
          <p:nvGrpSpPr>
            <p:cNvPr id="48334" name="Group 78"/>
            <p:cNvGrpSpPr>
              <a:grpSpLocks/>
            </p:cNvGrpSpPr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17637" name="Rectangle 79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38" name="Line 80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39" name="Line 81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48335" name="Group 82"/>
            <p:cNvGrpSpPr>
              <a:grpSpLocks/>
            </p:cNvGrpSpPr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17634" name="Rectangle 83"/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35" name="Line 84"/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636" name="Line 85"/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sp>
          <p:nvSpPr>
            <p:cNvPr id="17617" name="Rectangle 86"/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618" name="Rectangle 87"/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619" name="Text Box 88"/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smtClean="0"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7620" name="Text Box 89"/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smtClean="0"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7621" name="Text Box 90"/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smtClean="0">
                  <a:latin typeface="Arial" charset="0"/>
                  <a:cs typeface="Arial" charset="0"/>
                </a:rPr>
                <a:t>1</a:t>
              </a:r>
            </a:p>
          </p:txBody>
        </p:sp>
        <p:grpSp>
          <p:nvGrpSpPr>
            <p:cNvPr id="48341" name="Group 91"/>
            <p:cNvGrpSpPr>
              <a:grpSpLocks/>
            </p:cNvGrpSpPr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17632" name="Text Box 92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33" name="Text Box 93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  <p:grpSp>
          <p:nvGrpSpPr>
            <p:cNvPr id="48342" name="Group 94"/>
            <p:cNvGrpSpPr>
              <a:grpSpLocks/>
            </p:cNvGrpSpPr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17630" name="Text Box 95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31" name="Text Box 96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  <p:grpSp>
          <p:nvGrpSpPr>
            <p:cNvPr id="48343" name="Group 97"/>
            <p:cNvGrpSpPr>
              <a:grpSpLocks/>
            </p:cNvGrpSpPr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17628" name="Text Box 98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29" name="Text Box 99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  <p:grpSp>
          <p:nvGrpSpPr>
            <p:cNvPr id="48344" name="Group 100"/>
            <p:cNvGrpSpPr>
              <a:grpSpLocks/>
            </p:cNvGrpSpPr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17626" name="Text Box 101"/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27" name="Text Box 102"/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-</a:t>
                </a:r>
              </a:p>
            </p:txBody>
          </p:sp>
        </p:grpSp>
      </p:grpSp>
      <p:grpSp>
        <p:nvGrpSpPr>
          <p:cNvPr id="404616" name="Group 136"/>
          <p:cNvGrpSpPr>
            <a:grpSpLocks/>
          </p:cNvGrpSpPr>
          <p:nvPr/>
        </p:nvGrpSpPr>
        <p:grpSpPr bwMode="auto">
          <a:xfrm>
            <a:off x="5360988" y="1830388"/>
            <a:ext cx="1249362" cy="487362"/>
            <a:chOff x="4928" y="1534"/>
            <a:chExt cx="787" cy="307"/>
          </a:xfrm>
        </p:grpSpPr>
        <p:grpSp>
          <p:nvGrpSpPr>
            <p:cNvPr id="48302" name="Group 134"/>
            <p:cNvGrpSpPr>
              <a:grpSpLocks/>
            </p:cNvGrpSpPr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17607" name="Text Box 104"/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327" name="Group 105"/>
              <p:cNvGrpSpPr>
                <a:grpSpLocks/>
              </p:cNvGrpSpPr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17611" name="Rectangle 10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12" name="Line 10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13" name="Line 10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609" name="Text Box 115"/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610" name="Text Box 116"/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</p:grpSp>
        <p:grpSp>
          <p:nvGrpSpPr>
            <p:cNvPr id="48303" name="Group 135"/>
            <p:cNvGrpSpPr>
              <a:grpSpLocks/>
            </p:cNvGrpSpPr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48304" name="Group 133"/>
              <p:cNvGrpSpPr>
                <a:grpSpLocks/>
              </p:cNvGrpSpPr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17605" name="Rectangle 114"/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606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</p:grpSp>
          <p:grpSp>
            <p:nvGrpSpPr>
              <p:cNvPr id="48305" name="Group 132"/>
              <p:cNvGrpSpPr>
                <a:grpSpLocks/>
              </p:cNvGrpSpPr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17601" name="Rectangle 113"/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grpSp>
              <p:nvGrpSpPr>
                <p:cNvPr id="48321" name="Group 118"/>
                <p:cNvGrpSpPr>
                  <a:grpSpLocks/>
                </p:cNvGrpSpPr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17603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17604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-</a:t>
                    </a:r>
                  </a:p>
                </p:txBody>
              </p:sp>
            </p:grpSp>
          </p:grpSp>
          <p:grpSp>
            <p:nvGrpSpPr>
              <p:cNvPr id="48306" name="Group 131"/>
              <p:cNvGrpSpPr>
                <a:grpSpLocks/>
              </p:cNvGrpSpPr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48307" name="Group 109"/>
                <p:cNvGrpSpPr>
                  <a:grpSpLocks/>
                </p:cNvGrpSpPr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17598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7599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7600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48308" name="Group 121"/>
                <p:cNvGrpSpPr>
                  <a:grpSpLocks/>
                </p:cNvGrpSpPr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17596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17597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48309" name="Group 124"/>
                <p:cNvGrpSpPr>
                  <a:grpSpLocks/>
                </p:cNvGrpSpPr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17594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17595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48310" name="Group 127"/>
                <p:cNvGrpSpPr>
                  <a:grpSpLocks/>
                </p:cNvGrpSpPr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17592" name="Text Box 1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1</a:t>
                    </a:r>
                  </a:p>
                </p:txBody>
              </p:sp>
              <p:sp>
                <p:nvSpPr>
                  <p:cNvPr id="17593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-</a:t>
                    </a:r>
                  </a:p>
                </p:txBody>
              </p:sp>
            </p:grpSp>
          </p:grpSp>
        </p:grpSp>
      </p:grpSp>
      <p:sp>
        <p:nvSpPr>
          <p:cNvPr id="17425" name="Text Box 137"/>
          <p:cNvSpPr txBox="1">
            <a:spLocks noChangeArrowheads="1"/>
          </p:cNvSpPr>
          <p:nvPr/>
        </p:nvSpPr>
        <p:spPr bwMode="auto">
          <a:xfrm>
            <a:off x="6556375" y="2308225"/>
            <a:ext cx="89376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0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channel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output</a:t>
            </a:r>
          </a:p>
        </p:txBody>
      </p:sp>
      <p:sp>
        <p:nvSpPr>
          <p:cNvPr id="17426" name="Text Box 138"/>
          <p:cNvSpPr txBox="1">
            <a:spLocks noChangeArrowheads="1"/>
          </p:cNvSpPr>
          <p:nvPr/>
        </p:nvSpPr>
        <p:spPr bwMode="auto">
          <a:xfrm>
            <a:off x="5513388" y="2327275"/>
            <a:ext cx="89376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1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channel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output</a:t>
            </a:r>
          </a:p>
        </p:txBody>
      </p:sp>
      <p:sp>
        <p:nvSpPr>
          <p:cNvPr id="17427" name="Line 139"/>
          <p:cNvSpPr>
            <a:spLocks noChangeShapeType="1"/>
          </p:cNvSpPr>
          <p:nvPr/>
        </p:nvSpPr>
        <p:spPr bwMode="auto">
          <a:xfrm flipH="1">
            <a:off x="5438775" y="166687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8" name="Line 140"/>
          <p:cNvSpPr>
            <a:spLocks noChangeShapeType="1"/>
          </p:cNvSpPr>
          <p:nvPr/>
        </p:nvSpPr>
        <p:spPr bwMode="auto">
          <a:xfrm flipH="1">
            <a:off x="6510338" y="164782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29" name="Line 141"/>
          <p:cNvSpPr>
            <a:spLocks noChangeShapeType="1"/>
          </p:cNvSpPr>
          <p:nvPr/>
        </p:nvSpPr>
        <p:spPr bwMode="auto">
          <a:xfrm flipH="1">
            <a:off x="7624763" y="1657350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30" name="Text Box 142"/>
          <p:cNvSpPr txBox="1">
            <a:spLocks noChangeArrowheads="1"/>
          </p:cNvSpPr>
          <p:nvPr/>
        </p:nvSpPr>
        <p:spPr bwMode="auto">
          <a:xfrm>
            <a:off x="5418138" y="1184275"/>
            <a:ext cx="2427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smtClean="0">
                <a:latin typeface="Arial" charset="0"/>
                <a:cs typeface="Arial" charset="0"/>
              </a:rPr>
              <a:t>channel output Z</a:t>
            </a:r>
            <a:r>
              <a:rPr lang="en-US" sz="2000" baseline="-25000" smtClean="0">
                <a:latin typeface="Arial" charset="0"/>
                <a:cs typeface="Arial" charset="0"/>
              </a:rPr>
              <a:t>i,m</a:t>
            </a:r>
          </a:p>
        </p:txBody>
      </p:sp>
      <p:sp>
        <p:nvSpPr>
          <p:cNvPr id="17431" name="Text Box 143"/>
          <p:cNvSpPr txBox="1">
            <a:spLocks noChangeArrowheads="1"/>
          </p:cNvSpPr>
          <p:nvPr/>
        </p:nvSpPr>
        <p:spPr bwMode="auto">
          <a:xfrm>
            <a:off x="315913" y="2103438"/>
            <a:ext cx="992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C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17432" name="Text Box 144"/>
          <p:cNvSpPr txBox="1">
            <a:spLocks noChangeArrowheads="1"/>
          </p:cNvSpPr>
          <p:nvPr/>
        </p:nvSpPr>
        <p:spPr bwMode="auto">
          <a:xfrm>
            <a:off x="1485900" y="2454275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code</a:t>
            </a:r>
          </a:p>
        </p:txBody>
      </p:sp>
      <p:sp>
        <p:nvSpPr>
          <p:cNvPr id="17433" name="Text Box 145"/>
          <p:cNvSpPr txBox="1">
            <a:spLocks noChangeArrowheads="1"/>
          </p:cNvSpPr>
          <p:nvPr/>
        </p:nvSpPr>
        <p:spPr bwMode="auto">
          <a:xfrm>
            <a:off x="1525588" y="1679575"/>
            <a:ext cx="62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data</a:t>
            </a:r>
          </a:p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bits</a:t>
            </a:r>
          </a:p>
        </p:txBody>
      </p:sp>
      <p:sp>
        <p:nvSpPr>
          <p:cNvPr id="17434" name="Line 146"/>
          <p:cNvSpPr>
            <a:spLocks noChangeShapeType="1"/>
          </p:cNvSpPr>
          <p:nvPr/>
        </p:nvSpPr>
        <p:spPr bwMode="auto">
          <a:xfrm>
            <a:off x="5132388" y="2054225"/>
            <a:ext cx="319087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35" name="Line 151"/>
          <p:cNvSpPr>
            <a:spLocks noChangeShapeType="1"/>
          </p:cNvSpPr>
          <p:nvPr/>
        </p:nvSpPr>
        <p:spPr bwMode="auto">
          <a:xfrm>
            <a:off x="4033838" y="4167188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36" name="Line 152"/>
          <p:cNvSpPr>
            <a:spLocks noChangeShapeType="1"/>
          </p:cNvSpPr>
          <p:nvPr/>
        </p:nvSpPr>
        <p:spPr bwMode="auto">
          <a:xfrm>
            <a:off x="5110163" y="41433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37" name="Text Box 153"/>
          <p:cNvSpPr txBox="1">
            <a:spLocks noChangeArrowheads="1"/>
          </p:cNvSpPr>
          <p:nvPr/>
        </p:nvSpPr>
        <p:spPr bwMode="auto">
          <a:xfrm>
            <a:off x="3222625" y="5575300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1</a:t>
            </a:r>
          </a:p>
        </p:txBody>
      </p:sp>
      <p:sp>
        <p:nvSpPr>
          <p:cNvPr id="17438" name="Text Box 154"/>
          <p:cNvSpPr txBox="1">
            <a:spLocks noChangeArrowheads="1"/>
          </p:cNvSpPr>
          <p:nvPr/>
        </p:nvSpPr>
        <p:spPr bwMode="auto">
          <a:xfrm>
            <a:off x="4241800" y="5580063"/>
            <a:ext cx="669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0</a:t>
            </a:r>
          </a:p>
        </p:txBody>
      </p:sp>
      <p:sp>
        <p:nvSpPr>
          <p:cNvPr id="17439" name="Line 156"/>
          <p:cNvSpPr>
            <a:spLocks noChangeShapeType="1"/>
          </p:cNvSpPr>
          <p:nvPr/>
        </p:nvSpPr>
        <p:spPr bwMode="auto">
          <a:xfrm>
            <a:off x="2957513" y="4206875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04778" name="Group 298"/>
          <p:cNvGrpSpPr>
            <a:grpSpLocks/>
          </p:cNvGrpSpPr>
          <p:nvPr/>
        </p:nvGrpSpPr>
        <p:grpSpPr bwMode="auto">
          <a:xfrm>
            <a:off x="6289675" y="4638675"/>
            <a:ext cx="1076325" cy="274638"/>
            <a:chOff x="3962" y="2922"/>
            <a:chExt cx="678" cy="173"/>
          </a:xfrm>
        </p:grpSpPr>
        <p:sp>
          <p:nvSpPr>
            <p:cNvPr id="17581" name="Rectangle 157"/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582" name="Text Box 158"/>
            <p:cNvSpPr txBox="1">
              <a:spLocks noChangeArrowheads="1"/>
            </p:cNvSpPr>
            <p:nvPr/>
          </p:nvSpPr>
          <p:spPr bwMode="auto">
            <a:xfrm>
              <a:off x="4048" y="2922"/>
              <a:ext cx="4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  <a:cs typeface="Arial" charset="0"/>
                </a:rPr>
                <a:t>d</a:t>
              </a:r>
              <a:r>
                <a:rPr lang="en-US" sz="1200" baseline="-25000" smtClean="0">
                  <a:latin typeface="Arial" charset="0"/>
                  <a:cs typeface="Arial" charset="0"/>
                </a:rPr>
                <a:t>1</a:t>
              </a:r>
              <a:r>
                <a:rPr lang="en-US" sz="1200" smtClean="0">
                  <a:latin typeface="Arial" charset="0"/>
                  <a:cs typeface="Arial" charset="0"/>
                </a:rPr>
                <a:t> = -1</a:t>
              </a:r>
            </a:p>
          </p:txBody>
        </p:sp>
      </p:grpSp>
      <p:sp>
        <p:nvSpPr>
          <p:cNvPr id="17441" name="Oval 186"/>
          <p:cNvSpPr>
            <a:spLocks noChangeArrowheads="1"/>
          </p:cNvSpPr>
          <p:nvPr/>
        </p:nvSpPr>
        <p:spPr bwMode="auto">
          <a:xfrm>
            <a:off x="5505450" y="4470400"/>
            <a:ext cx="419100" cy="4238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42" name="Line 188"/>
          <p:cNvSpPr>
            <a:spLocks noChangeShapeType="1"/>
          </p:cNvSpPr>
          <p:nvPr/>
        </p:nvSpPr>
        <p:spPr bwMode="auto">
          <a:xfrm>
            <a:off x="5153025" y="4600575"/>
            <a:ext cx="319088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43" name="Line 189"/>
          <p:cNvSpPr>
            <a:spLocks noChangeShapeType="1"/>
          </p:cNvSpPr>
          <p:nvPr/>
        </p:nvSpPr>
        <p:spPr bwMode="auto">
          <a:xfrm flipV="1">
            <a:off x="5167313" y="4865688"/>
            <a:ext cx="403225" cy="430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04776" name="Group 296"/>
          <p:cNvGrpSpPr>
            <a:grpSpLocks/>
          </p:cNvGrpSpPr>
          <p:nvPr/>
        </p:nvGrpSpPr>
        <p:grpSpPr bwMode="auto">
          <a:xfrm>
            <a:off x="7366000" y="4438650"/>
            <a:ext cx="1062038" cy="274638"/>
            <a:chOff x="4640" y="2796"/>
            <a:chExt cx="669" cy="173"/>
          </a:xfrm>
        </p:grpSpPr>
        <p:sp>
          <p:nvSpPr>
            <p:cNvPr id="17579" name="Rectangle 191"/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17580" name="Text Box 192"/>
            <p:cNvSpPr txBox="1">
              <a:spLocks noChangeArrowheads="1"/>
            </p:cNvSpPr>
            <p:nvPr/>
          </p:nvSpPr>
          <p:spPr bwMode="auto">
            <a:xfrm>
              <a:off x="4798" y="2796"/>
              <a:ext cx="3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  <a:cs typeface="Arial" charset="0"/>
                </a:rPr>
                <a:t>d</a:t>
              </a:r>
              <a:r>
                <a:rPr lang="en-US" sz="1200" baseline="-25000" smtClean="0">
                  <a:latin typeface="Arial" charset="0"/>
                  <a:cs typeface="Arial" charset="0"/>
                </a:rPr>
                <a:t>0</a:t>
              </a:r>
              <a:r>
                <a:rPr lang="en-US" sz="1200" smtClean="0">
                  <a:latin typeface="Arial" charset="0"/>
                  <a:cs typeface="Arial" charset="0"/>
                </a:rPr>
                <a:t> = 1</a:t>
              </a:r>
            </a:p>
          </p:txBody>
        </p:sp>
      </p:grpSp>
      <p:grpSp>
        <p:nvGrpSpPr>
          <p:cNvPr id="404775" name="Group 295"/>
          <p:cNvGrpSpPr>
            <a:grpSpLocks/>
          </p:cNvGrpSpPr>
          <p:nvPr/>
        </p:nvGrpSpPr>
        <p:grpSpPr bwMode="auto">
          <a:xfrm>
            <a:off x="3965575" y="4362450"/>
            <a:ext cx="1263650" cy="1184275"/>
            <a:chOff x="2498" y="2748"/>
            <a:chExt cx="796" cy="746"/>
          </a:xfrm>
        </p:grpSpPr>
        <p:grpSp>
          <p:nvGrpSpPr>
            <p:cNvPr id="48244" name="Group 193"/>
            <p:cNvGrpSpPr>
              <a:grpSpLocks/>
            </p:cNvGrpSpPr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17553" name="Text Box 194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73" name="Group 195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17576" name="Rectangle 19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77" name="Line 19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78" name="Line 19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8274" name="Group 199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17573" name="Rectangle 200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74" name="Line 201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75" name="Line 202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556" name="Rectangle 203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57" name="Rectangle 204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58" name="Text Box 205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59" name="Text Box 206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60" name="Text Box 207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80" name="Group 208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17571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72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81" name="Group 211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17569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70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82" name="Group 214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17567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68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83" name="Group 217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17565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66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</p:grpSp>
        <p:grpSp>
          <p:nvGrpSpPr>
            <p:cNvPr id="48245" name="Group 220"/>
            <p:cNvGrpSpPr>
              <a:grpSpLocks/>
            </p:cNvGrpSpPr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17527" name="Text Box 221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47" name="Group 222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17550" name="Rectangle 223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51" name="Line 224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52" name="Line 225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8248" name="Group 226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17547" name="Rectangle 227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48" name="Line 228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49" name="Line 229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530" name="Rectangle 230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31" name="Rectangle 231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32" name="Text Box 232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33" name="Text Box 233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34" name="Text Box 234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54" name="Group 235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17545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46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55" name="Group 238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17543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44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56" name="Group 241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17541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42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57" name="Group 244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17539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40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404777" name="Group 297"/>
          <p:cNvGrpSpPr>
            <a:grpSpLocks/>
          </p:cNvGrpSpPr>
          <p:nvPr/>
        </p:nvGrpSpPr>
        <p:grpSpPr bwMode="auto">
          <a:xfrm>
            <a:off x="2874963" y="4362450"/>
            <a:ext cx="1277937" cy="1174750"/>
            <a:chOff x="1811" y="2748"/>
            <a:chExt cx="805" cy="740"/>
          </a:xfrm>
        </p:grpSpPr>
        <p:grpSp>
          <p:nvGrpSpPr>
            <p:cNvPr id="48185" name="Group 159"/>
            <p:cNvGrpSpPr>
              <a:grpSpLocks/>
            </p:cNvGrpSpPr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17499" name="Text Box 160"/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19" name="Group 161"/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17522" name="Rectangle 162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23" name="Line 163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24" name="Line 164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48220" name="Group 165"/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17519" name="Rectangle 166"/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20" name="Line 167"/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  <p:sp>
              <p:nvSpPr>
                <p:cNvPr id="17521" name="Line 168"/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502" name="Rectangle 169"/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03" name="Rectangle 170"/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17504" name="Text Box 171"/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05" name="Text Box 172"/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7506" name="Text Box 173"/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smtClean="0">
                    <a:latin typeface="Arial" charset="0"/>
                    <a:cs typeface="Arial" charset="0"/>
                  </a:rPr>
                  <a:t>1</a:t>
                </a:r>
              </a:p>
            </p:txBody>
          </p:sp>
          <p:grpSp>
            <p:nvGrpSpPr>
              <p:cNvPr id="48226" name="Group 174"/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17517" name="Text Box 175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18" name="Text Box 176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27" name="Group 177"/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17515" name="Text Box 178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16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28" name="Group 180"/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17513" name="Text Box 181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14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48229" name="Group 183"/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17511" name="Text Box 184"/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512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-</a:t>
                  </a:r>
                </a:p>
              </p:txBody>
            </p:sp>
          </p:grpSp>
        </p:grpSp>
        <p:grpSp>
          <p:nvGrpSpPr>
            <p:cNvPr id="48186" name="Group 247"/>
            <p:cNvGrpSpPr>
              <a:grpSpLocks/>
            </p:cNvGrpSpPr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48187" name="Group 248"/>
              <p:cNvGrpSpPr>
                <a:grpSpLocks/>
              </p:cNvGrpSpPr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17492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grpSp>
              <p:nvGrpSpPr>
                <p:cNvPr id="48212" name="Group 250"/>
                <p:cNvGrpSpPr>
                  <a:grpSpLocks/>
                </p:cNvGrpSpPr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17496" name="Rectangle 251"/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7497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7498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7494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7495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smtClean="0">
                      <a:latin typeface="Arial" charset="0"/>
                      <a:cs typeface="Arial" charset="0"/>
                    </a:rPr>
                    <a:t>1</a:t>
                  </a:r>
                </a:p>
              </p:txBody>
            </p:sp>
          </p:grpSp>
          <p:grpSp>
            <p:nvGrpSpPr>
              <p:cNvPr id="48188" name="Group 256"/>
              <p:cNvGrpSpPr>
                <a:grpSpLocks/>
              </p:cNvGrpSpPr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48189" name="Group 257"/>
                <p:cNvGrpSpPr>
                  <a:grpSpLocks/>
                </p:cNvGrpSpPr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17490" name="Rectangle 258"/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7491" name="Text Box 2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smtClean="0">
                        <a:latin typeface="Arial" charset="0"/>
                        <a:cs typeface="Arial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48190" name="Group 260"/>
                <p:cNvGrpSpPr>
                  <a:grpSpLocks/>
                </p:cNvGrpSpPr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17486" name="Rectangle 261"/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Comic Sans MS" charset="0"/>
                      <a:ea typeface="ＭＳ Ｐゴシック" charset="0"/>
                    </a:endParaRPr>
                  </a:p>
                </p:txBody>
              </p:sp>
              <p:grpSp>
                <p:nvGrpSpPr>
                  <p:cNvPr id="48206" name="Group 262"/>
                  <p:cNvGrpSpPr>
                    <a:grpSpLocks/>
                  </p:cNvGrpSpPr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17488" name="Text Box 2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7489" name="Text Box 2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-</a:t>
                      </a:r>
                    </a:p>
                  </p:txBody>
                </p:sp>
              </p:grpSp>
            </p:grpSp>
            <p:grpSp>
              <p:nvGrpSpPr>
                <p:cNvPr id="48191" name="Group 265"/>
                <p:cNvGrpSpPr>
                  <a:grpSpLocks/>
                </p:cNvGrpSpPr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48192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17483" name="Rectangle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484" name="Line 2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485" name="Line 2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pPr>
                        <a:defRPr/>
                      </a:pPr>
                      <a:endParaRPr lang="en-US">
                        <a:latin typeface="Comic Sans MS" charset="0"/>
                        <a:ea typeface="ＭＳ Ｐゴシック" charset="0"/>
                      </a:endParaRPr>
                    </a:p>
                  </p:txBody>
                </p:sp>
              </p:grpSp>
              <p:grpSp>
                <p:nvGrpSpPr>
                  <p:cNvPr id="48193" name="Group 270"/>
                  <p:cNvGrpSpPr>
                    <a:grpSpLocks/>
                  </p:cNvGrpSpPr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17481" name="Text Box 2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7482" name="Text Box 2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8194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17479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7480" name="Text Box 2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48195" name="Group 276"/>
                  <p:cNvGrpSpPr>
                    <a:grpSpLocks/>
                  </p:cNvGrpSpPr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17477" name="Text Box 27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17478" name="Text Box 2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smtClean="0">
                          <a:latin typeface="Arial" charset="0"/>
                          <a:cs typeface="Arial" charset="0"/>
                        </a:rPr>
                        <a:t>-</a:t>
                      </a:r>
                    </a:p>
                  </p:txBody>
                </p:sp>
              </p:grpSp>
            </p:grpSp>
          </p:grpSp>
        </p:grpSp>
      </p:grpSp>
      <p:sp>
        <p:nvSpPr>
          <p:cNvPr id="17447" name="Text Box 279"/>
          <p:cNvSpPr txBox="1">
            <a:spLocks noChangeArrowheads="1"/>
          </p:cNvSpPr>
          <p:nvPr/>
        </p:nvSpPr>
        <p:spPr bwMode="auto">
          <a:xfrm>
            <a:off x="7389813" y="4922838"/>
            <a:ext cx="89376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0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channel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output</a:t>
            </a:r>
          </a:p>
        </p:txBody>
      </p:sp>
      <p:sp>
        <p:nvSpPr>
          <p:cNvPr id="17448" name="Text Box 280"/>
          <p:cNvSpPr txBox="1">
            <a:spLocks noChangeArrowheads="1"/>
          </p:cNvSpPr>
          <p:nvPr/>
        </p:nvSpPr>
        <p:spPr bwMode="auto">
          <a:xfrm>
            <a:off x="6346825" y="4941888"/>
            <a:ext cx="89376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slot 1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channel</a:t>
            </a:r>
          </a:p>
          <a:p>
            <a:pPr algn="ctr">
              <a:defRPr/>
            </a:pPr>
            <a:r>
              <a:rPr lang="en-US" sz="1600" smtClean="0">
                <a:latin typeface="Arial" charset="0"/>
                <a:cs typeface="Arial" charset="0"/>
              </a:rPr>
              <a:t>output</a:t>
            </a:r>
          </a:p>
        </p:txBody>
      </p:sp>
      <p:sp>
        <p:nvSpPr>
          <p:cNvPr id="17449" name="Line 281"/>
          <p:cNvSpPr>
            <a:spLocks noChangeShapeType="1"/>
          </p:cNvSpPr>
          <p:nvPr/>
        </p:nvSpPr>
        <p:spPr bwMode="auto">
          <a:xfrm flipH="1">
            <a:off x="6272213" y="428148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50" name="Line 282"/>
          <p:cNvSpPr>
            <a:spLocks noChangeShapeType="1"/>
          </p:cNvSpPr>
          <p:nvPr/>
        </p:nvSpPr>
        <p:spPr bwMode="auto">
          <a:xfrm flipH="1">
            <a:off x="7343775" y="4262438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51" name="Line 283"/>
          <p:cNvSpPr>
            <a:spLocks noChangeShapeType="1"/>
          </p:cNvSpPr>
          <p:nvPr/>
        </p:nvSpPr>
        <p:spPr bwMode="auto">
          <a:xfrm flipH="1">
            <a:off x="8458200" y="4271963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17452" name="Text Box 285"/>
          <p:cNvSpPr txBox="1">
            <a:spLocks noChangeArrowheads="1"/>
          </p:cNvSpPr>
          <p:nvPr/>
        </p:nvSpPr>
        <p:spPr bwMode="auto">
          <a:xfrm>
            <a:off x="1233488" y="5446713"/>
            <a:ext cx="10969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smtClean="0">
                <a:solidFill>
                  <a:srgbClr val="C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sp>
        <p:nvSpPr>
          <p:cNvPr id="17453" name="Text Box 286"/>
          <p:cNvSpPr txBox="1">
            <a:spLocks noChangeArrowheads="1"/>
          </p:cNvSpPr>
          <p:nvPr/>
        </p:nvSpPr>
        <p:spPr bwMode="auto">
          <a:xfrm>
            <a:off x="2319338" y="5068888"/>
            <a:ext cx="67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code</a:t>
            </a:r>
          </a:p>
        </p:txBody>
      </p:sp>
      <p:sp>
        <p:nvSpPr>
          <p:cNvPr id="17454" name="Text Box 287"/>
          <p:cNvSpPr txBox="1">
            <a:spLocks noChangeArrowheads="1"/>
          </p:cNvSpPr>
          <p:nvPr/>
        </p:nvSpPr>
        <p:spPr bwMode="auto">
          <a:xfrm>
            <a:off x="1341438" y="4303713"/>
            <a:ext cx="104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received</a:t>
            </a:r>
          </a:p>
          <a:p>
            <a:pPr>
              <a:defRPr/>
            </a:pPr>
            <a:r>
              <a:rPr lang="en-US" smtClean="0">
                <a:latin typeface="Arial" charset="0"/>
                <a:cs typeface="Arial" charset="0"/>
              </a:rPr>
              <a:t>input</a:t>
            </a:r>
          </a:p>
        </p:txBody>
      </p:sp>
      <p:sp>
        <p:nvSpPr>
          <p:cNvPr id="17455" name="Line 288"/>
          <p:cNvSpPr>
            <a:spLocks noChangeShapeType="1"/>
          </p:cNvSpPr>
          <p:nvPr/>
        </p:nvSpPr>
        <p:spPr bwMode="auto">
          <a:xfrm>
            <a:off x="5965825" y="4668838"/>
            <a:ext cx="319088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48175" name="Group 294"/>
          <p:cNvGrpSpPr>
            <a:grpSpLocks/>
          </p:cNvGrpSpPr>
          <p:nvPr/>
        </p:nvGrpSpPr>
        <p:grpSpPr bwMode="auto">
          <a:xfrm>
            <a:off x="5003800" y="3530600"/>
            <a:ext cx="1517650" cy="977900"/>
            <a:chOff x="4239" y="2007"/>
            <a:chExt cx="956" cy="616"/>
          </a:xfrm>
        </p:grpSpPr>
        <p:sp>
          <p:nvSpPr>
            <p:cNvPr id="17461" name="Text Box 187"/>
            <p:cNvSpPr txBox="1">
              <a:spLocks noChangeArrowheads="1"/>
            </p:cNvSpPr>
            <p:nvPr/>
          </p:nvSpPr>
          <p:spPr bwMode="auto">
            <a:xfrm>
              <a:off x="4239" y="2047"/>
              <a:ext cx="9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D</a:t>
              </a:r>
              <a:r>
                <a:rPr lang="en-US" baseline="-25000" smtClean="0">
                  <a:latin typeface="Arial" charset="0"/>
                  <a:cs typeface="Arial" charset="0"/>
                </a:rPr>
                <a:t>i </a:t>
              </a:r>
              <a:r>
                <a:rPr lang="en-US" smtClean="0">
                  <a:latin typeface="Arial" charset="0"/>
                  <a:cs typeface="Arial" charset="0"/>
                </a:rPr>
                <a:t>= </a:t>
              </a:r>
              <a:r>
                <a:rPr lang="en-US" sz="2800" smtClean="0">
                  <a:latin typeface="Symbol" charset="0"/>
                  <a:cs typeface="Arial" charset="0"/>
                </a:rPr>
                <a:t>S</a:t>
              </a:r>
              <a:r>
                <a:rPr lang="en-US" baseline="-25000" smtClean="0">
                  <a:latin typeface="Arial" charset="0"/>
                  <a:cs typeface="Arial" charset="0"/>
                </a:rPr>
                <a:t> </a:t>
              </a:r>
              <a:r>
                <a:rPr lang="en-US" smtClean="0">
                  <a:latin typeface="Arial" charset="0"/>
                  <a:cs typeface="Arial" charset="0"/>
                </a:rPr>
                <a:t>Z</a:t>
              </a:r>
              <a:r>
                <a:rPr lang="en-US" baseline="-25000" smtClean="0">
                  <a:latin typeface="Arial" charset="0"/>
                  <a:cs typeface="Arial" charset="0"/>
                </a:rPr>
                <a:t>i,m</a:t>
              </a:r>
              <a:r>
                <a:rPr lang="en-US" sz="2400" baseline="30000" smtClean="0">
                  <a:latin typeface="Arial" charset="0"/>
                  <a:cs typeface="Arial" charset="0"/>
                </a:rPr>
                <a:t>.</a:t>
              </a:r>
              <a:r>
                <a:rPr lang="en-US" smtClean="0">
                  <a:latin typeface="Arial" charset="0"/>
                  <a:cs typeface="Arial" charset="0"/>
                </a:rPr>
                <a:t>c</a:t>
              </a:r>
              <a:r>
                <a:rPr lang="en-US" baseline="-25000" smtClean="0">
                  <a:latin typeface="Arial" charset="0"/>
                  <a:cs typeface="Arial" charset="0"/>
                </a:rPr>
                <a:t>m</a:t>
              </a:r>
            </a:p>
          </p:txBody>
        </p:sp>
        <p:sp>
          <p:nvSpPr>
            <p:cNvPr id="17462" name="Text Box 289"/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</a:rPr>
                <a:t>m=1</a:t>
              </a:r>
            </a:p>
          </p:txBody>
        </p:sp>
        <p:sp>
          <p:nvSpPr>
            <p:cNvPr id="17463" name="Text Box 290"/>
            <p:cNvSpPr txBox="1">
              <a:spLocks noChangeArrowheads="1"/>
            </p:cNvSpPr>
            <p:nvPr/>
          </p:nvSpPr>
          <p:spPr bwMode="auto">
            <a:xfrm>
              <a:off x="4541" y="2007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smtClean="0">
                  <a:latin typeface="Arial" charset="0"/>
                </a:rPr>
                <a:t>M</a:t>
              </a:r>
            </a:p>
          </p:txBody>
        </p:sp>
        <p:sp>
          <p:nvSpPr>
            <p:cNvPr id="17464" name="Text Box 291"/>
            <p:cNvSpPr txBox="1">
              <a:spLocks noChangeArrowheads="1"/>
            </p:cNvSpPr>
            <p:nvPr/>
          </p:nvSpPr>
          <p:spPr bwMode="auto">
            <a:xfrm>
              <a:off x="4718" y="2392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mtClean="0">
                  <a:latin typeface="Arial" charset="0"/>
                </a:rPr>
                <a:t>M</a:t>
              </a:r>
            </a:p>
          </p:txBody>
        </p:sp>
        <p:sp>
          <p:nvSpPr>
            <p:cNvPr id="17465" name="Line 293"/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</p:grpSp>
      <p:sp>
        <p:nvSpPr>
          <p:cNvPr id="404780" name="Freeform 300"/>
          <p:cNvSpPr>
            <a:spLocks/>
          </p:cNvSpPr>
          <p:nvPr/>
        </p:nvSpPr>
        <p:spPr bwMode="auto">
          <a:xfrm>
            <a:off x="7745413" y="2060575"/>
            <a:ext cx="341312" cy="1376363"/>
          </a:xfrm>
          <a:custGeom>
            <a:avLst/>
            <a:gdLst>
              <a:gd name="T0" fmla="*/ 0 w 215"/>
              <a:gd name="T1" fmla="*/ 0 h 819"/>
              <a:gd name="T2" fmla="*/ 2147483647 w 215"/>
              <a:gd name="T3" fmla="*/ 0 h 819"/>
              <a:gd name="T4" fmla="*/ 2147483647 w 215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4782" name="Line 302"/>
          <p:cNvSpPr>
            <a:spLocks noChangeShapeType="1"/>
          </p:cNvSpPr>
          <p:nvPr/>
        </p:nvSpPr>
        <p:spPr bwMode="auto">
          <a:xfrm flipH="1">
            <a:off x="2522538" y="3436938"/>
            <a:ext cx="5553075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404783" name="Freeform 303"/>
          <p:cNvSpPr>
            <a:spLocks/>
          </p:cNvSpPr>
          <p:nvPr/>
        </p:nvSpPr>
        <p:spPr bwMode="auto">
          <a:xfrm>
            <a:off x="2522538" y="3436938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2147483647 h 729"/>
              <a:gd name="T4" fmla="*/ 2147483647 w 250"/>
              <a:gd name="T5" fmla="*/ 2147483647 h 72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179" name="Picture 2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81121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9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0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40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40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40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0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0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40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40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40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40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780" grpId="0" animBg="1"/>
      <p:bldP spid="40478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98B645B1-3B57-43CE-AC54-DFE9F46E500B}" type="slidenum">
              <a:rPr lang="en-US" altLang="en-US" sz="1200">
                <a:latin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11125"/>
            <a:ext cx="7772400" cy="71437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ea typeface="ＭＳ Ｐゴシック" charset="0"/>
              </a:rPr>
              <a:t>CDMA: two-sender interference</a:t>
            </a:r>
            <a:endParaRPr lang="en-US" dirty="0">
              <a:latin typeface="Gill Sans MT" charset="0"/>
              <a:ea typeface="ＭＳ Ｐゴシック" charset="0"/>
            </a:endParaRPr>
          </a:p>
        </p:txBody>
      </p:sp>
      <p:pic>
        <p:nvPicPr>
          <p:cNvPr id="50180" name="Picture 3" descr="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81100"/>
            <a:ext cx="50260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18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825500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Box 1"/>
          <p:cNvSpPr txBox="1">
            <a:spLocks noChangeArrowheads="1"/>
          </p:cNvSpPr>
          <p:nvPr/>
        </p:nvSpPr>
        <p:spPr bwMode="auto">
          <a:xfrm>
            <a:off x="6488113" y="4802188"/>
            <a:ext cx="24860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99"/>
                </a:solidFill>
                <a:latin typeface="Gill Sans MT" panose="020B0502020104020203" pitchFamily="34" charset="0"/>
              </a:rPr>
              <a:t>using same code as sender 1, receiver recovers sender 1’s original data from summed channel data!</a:t>
            </a:r>
          </a:p>
        </p:txBody>
      </p:sp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417513" y="1773238"/>
            <a:ext cx="2486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99"/>
                </a:solidFill>
                <a:latin typeface="Gill Sans MT" panose="020B0502020104020203" pitchFamily="34" charset="0"/>
              </a:rPr>
              <a:t>Sender 1</a:t>
            </a:r>
          </a:p>
        </p:txBody>
      </p:sp>
      <p:sp>
        <p:nvSpPr>
          <p:cNvPr id="50184" name="TextBox 8"/>
          <p:cNvSpPr txBox="1">
            <a:spLocks noChangeArrowheads="1"/>
          </p:cNvSpPr>
          <p:nvPr/>
        </p:nvSpPr>
        <p:spPr bwMode="auto">
          <a:xfrm>
            <a:off x="423863" y="2840038"/>
            <a:ext cx="2486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99"/>
                </a:solidFill>
                <a:latin typeface="Gill Sans MT" panose="020B0502020104020203" pitchFamily="34" charset="0"/>
              </a:rPr>
              <a:t>Sender 2</a:t>
            </a:r>
          </a:p>
        </p:txBody>
      </p:sp>
      <p:sp>
        <p:nvSpPr>
          <p:cNvPr id="50185" name="TextBox 9"/>
          <p:cNvSpPr txBox="1">
            <a:spLocks noChangeArrowheads="1"/>
          </p:cNvSpPr>
          <p:nvPr/>
        </p:nvSpPr>
        <p:spPr bwMode="auto">
          <a:xfrm>
            <a:off x="6399213" y="1076325"/>
            <a:ext cx="248443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99"/>
                </a:solidFill>
                <a:latin typeface="Gill Sans MT" panose="020B0502020104020203" pitchFamily="34" charset="0"/>
              </a:rPr>
              <a:t>channel sums together transmissions by sender 1 and 2</a:t>
            </a:r>
          </a:p>
        </p:txBody>
      </p:sp>
      <p:cxnSp>
        <p:nvCxnSpPr>
          <p:cNvPr id="50186" name="Straight Connector 3"/>
          <p:cNvCxnSpPr>
            <a:cxnSpLocks noChangeShapeType="1"/>
          </p:cNvCxnSpPr>
          <p:nvPr/>
        </p:nvCxnSpPr>
        <p:spPr bwMode="auto">
          <a:xfrm flipH="1">
            <a:off x="6015038" y="1316038"/>
            <a:ext cx="438150" cy="6461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376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5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204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DD7DAF40-89E4-4851-877C-6174F0D5B1D1}" type="slidenum">
              <a:rPr lang="en-US" altLang="en-US" sz="1200">
                <a:latin typeface="Arial" panose="020B0604020202020204" pitchFamily="34" charset="0"/>
              </a:rPr>
              <a:pPr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Gill Sans MT" charset="0"/>
                <a:ea typeface="ＭＳ Ｐゴシック" charset="0"/>
              </a:rPr>
              <a:t>IEEE 802.11 Wireless LAN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3525" y="1489075"/>
            <a:ext cx="4665663" cy="3300413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400" dirty="0" smtClean="0">
                <a:solidFill>
                  <a:srgbClr val="C00000"/>
                </a:solidFill>
                <a:ea typeface="+mn-ea"/>
              </a:rPr>
              <a:t>802.11b</a:t>
            </a:r>
          </a:p>
          <a:p>
            <a:pPr>
              <a:defRPr/>
            </a:pPr>
            <a:r>
              <a:rPr lang="en-US" sz="2400" dirty="0" smtClean="0">
                <a:ea typeface="+mn-ea"/>
              </a:rPr>
              <a:t>2.4-5 GHz unlicensed spectrum</a:t>
            </a:r>
          </a:p>
          <a:p>
            <a:pPr>
              <a:defRPr/>
            </a:pPr>
            <a:r>
              <a:rPr lang="en-US" sz="2400" dirty="0" smtClean="0">
                <a:ea typeface="+mn-ea"/>
              </a:rPr>
              <a:t>up to 11 Mbps</a:t>
            </a:r>
          </a:p>
          <a:p>
            <a:pPr>
              <a:defRPr/>
            </a:pPr>
            <a:r>
              <a:rPr lang="en-US" sz="2400" dirty="0" smtClean="0">
                <a:ea typeface="+mn-ea"/>
              </a:rPr>
              <a:t>direct sequence spread spectrum (DSSS) in physical layer</a:t>
            </a:r>
          </a:p>
          <a:p>
            <a:pPr lvl="1">
              <a:defRPr/>
            </a:pPr>
            <a:r>
              <a:rPr lang="en-US" dirty="0" smtClean="0">
                <a:ea typeface="ＭＳ Ｐゴシック" charset="0"/>
              </a:rPr>
              <a:t>all hosts use same chipping code</a:t>
            </a:r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29188" y="1398588"/>
            <a:ext cx="4044950" cy="351948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802.11a</a:t>
            </a:r>
            <a:r>
              <a:rPr lang="en-US" sz="2400">
                <a:latin typeface="Gill Sans MT" charset="0"/>
                <a:ea typeface="ＭＳ Ｐゴシック" charset="0"/>
              </a:rPr>
              <a:t> 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5-6 GHz range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up to 54 Mbps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802.11g</a:t>
            </a:r>
            <a:r>
              <a:rPr lang="en-US" sz="2400">
                <a:solidFill>
                  <a:srgbClr val="FF0000"/>
                </a:solidFill>
                <a:latin typeface="Gill Sans MT" charset="0"/>
                <a:ea typeface="ＭＳ Ｐゴシック" charset="0"/>
              </a:rPr>
              <a:t> 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2.4-5 GHz range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up to 54 Mbps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sz="2400">
                <a:solidFill>
                  <a:srgbClr val="C00000"/>
                </a:solidFill>
                <a:latin typeface="Gill Sans MT" charset="0"/>
                <a:ea typeface="ＭＳ Ｐゴシック" charset="0"/>
              </a:rPr>
              <a:t>802.11n: </a:t>
            </a:r>
            <a:r>
              <a:rPr lang="en-US" sz="2400">
                <a:latin typeface="Gill Sans MT" charset="0"/>
                <a:ea typeface="ＭＳ Ｐゴシック" charset="0"/>
              </a:rPr>
              <a:t>multiple antennae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2.4-5 GHz range</a:t>
            </a:r>
          </a:p>
          <a:p>
            <a:pPr lvl="1">
              <a:lnSpc>
                <a:spcPts val="2200"/>
              </a:lnSpc>
              <a:buFont typeface="Wingdings" charset="0"/>
              <a:buChar char="§"/>
              <a:defRPr/>
            </a:pPr>
            <a:r>
              <a:rPr lang="en-US">
                <a:latin typeface="Gill Sans MT" charset="0"/>
                <a:ea typeface="ＭＳ Ｐゴシック" charset="0"/>
              </a:rPr>
              <a:t>up to 200 Mbps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82638" y="5456238"/>
            <a:ext cx="7383462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400">
                <a:latin typeface="Gill Sans MT" charset="0"/>
                <a:ea typeface="ＭＳ Ｐゴシック" charset="0"/>
              </a:rPr>
              <a:t>all use CSMA/CA for multiple access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Char char="v"/>
              <a:defRPr/>
            </a:pPr>
            <a:r>
              <a:rPr lang="en-US" sz="2400">
                <a:latin typeface="Gill Sans MT" charset="0"/>
                <a:ea typeface="ＭＳ Ｐゴシック" charset="0"/>
              </a:rPr>
              <a:t>all have base-station and ad-hoc network versions</a:t>
            </a:r>
          </a:p>
        </p:txBody>
      </p:sp>
      <p:sp>
        <p:nvSpPr>
          <p:cNvPr id="20488" name="Line 6"/>
          <p:cNvSpPr>
            <a:spLocks noChangeShapeType="1"/>
          </p:cNvSpPr>
          <p:nvPr/>
        </p:nvSpPr>
        <p:spPr bwMode="auto">
          <a:xfrm>
            <a:off x="1712913" y="5180013"/>
            <a:ext cx="52641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pic>
        <p:nvPicPr>
          <p:cNvPr id="54280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28700"/>
            <a:ext cx="6399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1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6E17205F-5364-45F2-A93A-A51C03D66FA8}" type="slidenum">
              <a:rPr lang="en-US" altLang="en-US" sz="1200">
                <a:latin typeface="Arial" panose="020B0604020202020204" pitchFamily="34" charset="0"/>
              </a:rPr>
              <a:pPr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147638"/>
            <a:ext cx="7772400" cy="5984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ea typeface="ＭＳ Ｐゴシック" charset="0"/>
              </a:rPr>
              <a:t>802.11 LAN architecture</a:t>
            </a: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4984750" y="1390650"/>
            <a:ext cx="3965575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en-US">
                <a:latin typeface="Gill Sans MT" panose="020B0502020104020203" pitchFamily="34" charset="0"/>
              </a:rPr>
              <a:t>wireless host communicates with base station</a:t>
            </a:r>
          </a:p>
          <a:p>
            <a:pPr lvl="1"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C00000"/>
                </a:solidFill>
                <a:latin typeface="Gill Sans MT" panose="020B0502020104020203" pitchFamily="34" charset="0"/>
              </a:rPr>
              <a:t>base station = access point (AP)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en-US">
                <a:solidFill>
                  <a:srgbClr val="C00000"/>
                </a:solidFill>
                <a:latin typeface="Gill Sans MT" panose="020B0502020104020203" pitchFamily="34" charset="0"/>
              </a:rPr>
              <a:t>Basic Service Set (BSS) </a:t>
            </a:r>
            <a:r>
              <a:rPr lang="en-US" altLang="en-US">
                <a:latin typeface="Gill Sans MT" panose="020B0502020104020203" pitchFamily="34" charset="0"/>
              </a:rPr>
              <a:t>(aka </a:t>
            </a:r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cell</a:t>
            </a:r>
            <a:r>
              <a:rPr lang="ja-JP" altLang="en-US">
                <a:latin typeface="Gill Sans MT" panose="020B0502020104020203" pitchFamily="34" charset="0"/>
              </a:rPr>
              <a:t>”</a:t>
            </a:r>
            <a:r>
              <a:rPr lang="en-US" altLang="ja-JP">
                <a:latin typeface="Gill Sans MT" panose="020B0502020104020203" pitchFamily="34" charset="0"/>
              </a:rPr>
              <a:t>) in infrastructure mode contains:</a:t>
            </a:r>
          </a:p>
          <a:p>
            <a:pPr lvl="1">
              <a:lnSpc>
                <a:spcPts val="2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wireless hosts</a:t>
            </a:r>
          </a:p>
          <a:p>
            <a:pPr lvl="1">
              <a:lnSpc>
                <a:spcPts val="2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access point (AP): base station</a:t>
            </a:r>
          </a:p>
          <a:p>
            <a:pPr lvl="1">
              <a:lnSpc>
                <a:spcPts val="2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ad hoc mode: hosts only</a:t>
            </a:r>
          </a:p>
        </p:txBody>
      </p:sp>
      <p:grpSp>
        <p:nvGrpSpPr>
          <p:cNvPr id="56325" name="Group 7"/>
          <p:cNvGrpSpPr>
            <a:grpSpLocks/>
          </p:cNvGrpSpPr>
          <p:nvPr/>
        </p:nvGrpSpPr>
        <p:grpSpPr bwMode="auto">
          <a:xfrm>
            <a:off x="3013075" y="3606800"/>
            <a:ext cx="417513" cy="192088"/>
            <a:chOff x="3600" y="219"/>
            <a:chExt cx="360" cy="175"/>
          </a:xfrm>
        </p:grpSpPr>
        <p:sp>
          <p:nvSpPr>
            <p:cNvPr id="21556" name="Oval 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1557" name="Line 9"/>
            <p:cNvSpPr>
              <a:spLocks noChangeShapeType="1"/>
            </p:cNvSpPr>
            <p:nvPr/>
          </p:nvSpPr>
          <p:spPr bwMode="auto">
            <a:xfrm>
              <a:off x="3603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1558" name="Line 10"/>
            <p:cNvSpPr>
              <a:spLocks noChangeShapeType="1"/>
            </p:cNvSpPr>
            <p:nvPr/>
          </p:nvSpPr>
          <p:spPr bwMode="auto">
            <a:xfrm>
              <a:off x="3960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1559" name="Rectangle 11"/>
            <p:cNvSpPr>
              <a:spLocks noChangeArrowheads="1"/>
            </p:cNvSpPr>
            <p:nvPr/>
          </p:nvSpPr>
          <p:spPr bwMode="auto">
            <a:xfrm>
              <a:off x="3603" y="288"/>
              <a:ext cx="355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560" name="Oval 1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56376" name="Group 1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566" name="Line 14"/>
              <p:cNvSpPr>
                <a:spLocks noChangeShapeType="1"/>
              </p:cNvSpPr>
              <p:nvPr/>
            </p:nvSpPr>
            <p:spPr bwMode="auto">
              <a:xfrm flipV="1">
                <a:off x="2848" y="847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1567" name="Line 15"/>
              <p:cNvSpPr>
                <a:spLocks noChangeShapeType="1"/>
              </p:cNvSpPr>
              <p:nvPr/>
            </p:nvSpPr>
            <p:spPr bwMode="auto">
              <a:xfrm>
                <a:off x="2943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1568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  <p:grpSp>
          <p:nvGrpSpPr>
            <p:cNvPr id="56377" name="Group 1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563" name="Line 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1564" name="Line 19"/>
              <p:cNvSpPr>
                <a:spLocks noChangeShapeType="1"/>
              </p:cNvSpPr>
              <p:nvPr/>
            </p:nvSpPr>
            <p:spPr bwMode="auto">
              <a:xfrm>
                <a:off x="2943" y="945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1565" name="Line 20"/>
              <p:cNvSpPr>
                <a:spLocks noChangeShapeType="1"/>
              </p:cNvSpPr>
              <p:nvPr/>
            </p:nvSpPr>
            <p:spPr bwMode="auto">
              <a:xfrm>
                <a:off x="2894" y="851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</p:grpSp>
      </p:grpSp>
      <p:sp>
        <p:nvSpPr>
          <p:cNvPr id="21511" name="Text Box 24"/>
          <p:cNvSpPr txBox="1">
            <a:spLocks noChangeArrowheads="1"/>
          </p:cNvSpPr>
          <p:nvPr/>
        </p:nvSpPr>
        <p:spPr bwMode="auto">
          <a:xfrm>
            <a:off x="917575" y="4652963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BSS 1</a:t>
            </a:r>
          </a:p>
        </p:txBody>
      </p:sp>
      <p:sp>
        <p:nvSpPr>
          <p:cNvPr id="21512" name="Text Box 27"/>
          <p:cNvSpPr txBox="1">
            <a:spLocks noChangeArrowheads="1"/>
          </p:cNvSpPr>
          <p:nvPr/>
        </p:nvSpPr>
        <p:spPr bwMode="auto">
          <a:xfrm>
            <a:off x="3211513" y="6086475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BSS 2</a:t>
            </a:r>
          </a:p>
        </p:txBody>
      </p:sp>
      <p:sp>
        <p:nvSpPr>
          <p:cNvPr id="21513" name="Line 28"/>
          <p:cNvSpPr>
            <a:spLocks noChangeShapeType="1"/>
          </p:cNvSpPr>
          <p:nvPr/>
        </p:nvSpPr>
        <p:spPr bwMode="auto">
          <a:xfrm flipV="1">
            <a:off x="3176588" y="2684463"/>
            <a:ext cx="214312" cy="908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56329" name="Group 29"/>
          <p:cNvGrpSpPr>
            <a:grpSpLocks/>
          </p:cNvGrpSpPr>
          <p:nvPr/>
        </p:nvGrpSpPr>
        <p:grpSpPr bwMode="auto">
          <a:xfrm>
            <a:off x="2447925" y="1503363"/>
            <a:ext cx="1978025" cy="1444625"/>
            <a:chOff x="3744" y="1392"/>
            <a:chExt cx="1488" cy="1110"/>
          </a:xfrm>
        </p:grpSpPr>
        <p:sp>
          <p:nvSpPr>
            <p:cNvPr id="56369" name="Freeform 30"/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55" name="Text Box 31"/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mtClean="0"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21515" name="Text Box 32"/>
          <p:cNvSpPr txBox="1">
            <a:spLocks noChangeArrowheads="1"/>
          </p:cNvSpPr>
          <p:nvPr/>
        </p:nvSpPr>
        <p:spPr bwMode="auto">
          <a:xfrm>
            <a:off x="3348038" y="3408363"/>
            <a:ext cx="1390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hub, switch</a:t>
            </a:r>
          </a:p>
          <a:p>
            <a:pPr eaLnBrk="1" hangingPunct="1">
              <a:defRPr/>
            </a:pPr>
            <a:r>
              <a:rPr lang="en-US" smtClean="0">
                <a:latin typeface="Arial" charset="0"/>
                <a:cs typeface="Arial" charset="0"/>
              </a:rPr>
              <a:t>or router</a:t>
            </a:r>
          </a:p>
        </p:txBody>
      </p:sp>
      <p:sp>
        <p:nvSpPr>
          <p:cNvPr id="21516" name="Oval 23"/>
          <p:cNvSpPr>
            <a:spLocks noChangeArrowheads="1"/>
          </p:cNvSpPr>
          <p:nvPr/>
        </p:nvSpPr>
        <p:spPr bwMode="auto">
          <a:xfrm>
            <a:off x="487363" y="2874963"/>
            <a:ext cx="1960562" cy="1798637"/>
          </a:xfrm>
          <a:prstGeom prst="ellipse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56332" name="Group 361"/>
          <p:cNvGrpSpPr>
            <a:grpSpLocks/>
          </p:cNvGrpSpPr>
          <p:nvPr/>
        </p:nvGrpSpPr>
        <p:grpSpPr bwMode="auto">
          <a:xfrm>
            <a:off x="1554163" y="3302000"/>
            <a:ext cx="639762" cy="581025"/>
            <a:chOff x="2967" y="478"/>
            <a:chExt cx="788" cy="625"/>
          </a:xfrm>
        </p:grpSpPr>
        <p:pic>
          <p:nvPicPr>
            <p:cNvPr id="56367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8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33" name="Group 356"/>
          <p:cNvGrpSpPr>
            <a:grpSpLocks/>
          </p:cNvGrpSpPr>
          <p:nvPr/>
        </p:nvGrpSpPr>
        <p:grpSpPr bwMode="auto">
          <a:xfrm>
            <a:off x="1798638" y="3860800"/>
            <a:ext cx="436562" cy="498475"/>
            <a:chOff x="313" y="1497"/>
            <a:chExt cx="1152" cy="1014"/>
          </a:xfrm>
        </p:grpSpPr>
        <p:pic>
          <p:nvPicPr>
            <p:cNvPr id="56365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6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34" name="Group 403"/>
          <p:cNvGrpSpPr>
            <a:grpSpLocks/>
          </p:cNvGrpSpPr>
          <p:nvPr/>
        </p:nvGrpSpPr>
        <p:grpSpPr bwMode="auto">
          <a:xfrm>
            <a:off x="1127125" y="3068638"/>
            <a:ext cx="446088" cy="382587"/>
            <a:chOff x="2751" y="1851"/>
            <a:chExt cx="462" cy="478"/>
          </a:xfrm>
        </p:grpSpPr>
        <p:pic>
          <p:nvPicPr>
            <p:cNvPr id="56363" name="Picture 364" descr="iphone_stylized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35" name="Group 356"/>
          <p:cNvGrpSpPr>
            <a:grpSpLocks/>
          </p:cNvGrpSpPr>
          <p:nvPr/>
        </p:nvGrpSpPr>
        <p:grpSpPr bwMode="auto">
          <a:xfrm>
            <a:off x="1147763" y="3738563"/>
            <a:ext cx="436562" cy="498475"/>
            <a:chOff x="313" y="1497"/>
            <a:chExt cx="1152" cy="1014"/>
          </a:xfrm>
        </p:grpSpPr>
        <p:pic>
          <p:nvPicPr>
            <p:cNvPr id="56361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2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36" name="Group 356"/>
          <p:cNvGrpSpPr>
            <a:grpSpLocks/>
          </p:cNvGrpSpPr>
          <p:nvPr/>
        </p:nvGrpSpPr>
        <p:grpSpPr bwMode="auto">
          <a:xfrm>
            <a:off x="720725" y="3352800"/>
            <a:ext cx="438150" cy="498475"/>
            <a:chOff x="313" y="1497"/>
            <a:chExt cx="1152" cy="1014"/>
          </a:xfrm>
        </p:grpSpPr>
        <p:pic>
          <p:nvPicPr>
            <p:cNvPr id="56359" name="Picture 354" descr="laptop_stylized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0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22" name="Line 26"/>
          <p:cNvSpPr>
            <a:spLocks noChangeShapeType="1"/>
          </p:cNvSpPr>
          <p:nvPr/>
        </p:nvSpPr>
        <p:spPr bwMode="auto">
          <a:xfrm>
            <a:off x="1990725" y="3732213"/>
            <a:ext cx="1022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1523" name="Oval 23"/>
          <p:cNvSpPr>
            <a:spLocks noChangeArrowheads="1"/>
          </p:cNvSpPr>
          <p:nvPr/>
        </p:nvSpPr>
        <p:spPr bwMode="auto">
          <a:xfrm>
            <a:off x="2682875" y="4195763"/>
            <a:ext cx="1960563" cy="1798637"/>
          </a:xfrm>
          <a:prstGeom prst="ellipse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56339" name="Group 361"/>
          <p:cNvGrpSpPr>
            <a:grpSpLocks/>
          </p:cNvGrpSpPr>
          <p:nvPr/>
        </p:nvGrpSpPr>
        <p:grpSpPr bwMode="auto">
          <a:xfrm>
            <a:off x="3749675" y="4622800"/>
            <a:ext cx="639763" cy="581025"/>
            <a:chOff x="2967" y="478"/>
            <a:chExt cx="788" cy="625"/>
          </a:xfrm>
        </p:grpSpPr>
        <p:pic>
          <p:nvPicPr>
            <p:cNvPr id="56357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8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0" name="Group 356"/>
          <p:cNvGrpSpPr>
            <a:grpSpLocks/>
          </p:cNvGrpSpPr>
          <p:nvPr/>
        </p:nvGrpSpPr>
        <p:grpSpPr bwMode="auto">
          <a:xfrm>
            <a:off x="3992563" y="5181600"/>
            <a:ext cx="436562" cy="498475"/>
            <a:chOff x="313" y="1497"/>
            <a:chExt cx="1152" cy="1014"/>
          </a:xfrm>
        </p:grpSpPr>
        <p:pic>
          <p:nvPicPr>
            <p:cNvPr id="56355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6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1" name="Group 403"/>
          <p:cNvGrpSpPr>
            <a:grpSpLocks/>
          </p:cNvGrpSpPr>
          <p:nvPr/>
        </p:nvGrpSpPr>
        <p:grpSpPr bwMode="auto">
          <a:xfrm>
            <a:off x="3535363" y="5172075"/>
            <a:ext cx="569912" cy="544513"/>
            <a:chOff x="2751" y="1851"/>
            <a:chExt cx="462" cy="478"/>
          </a:xfrm>
        </p:grpSpPr>
        <p:pic>
          <p:nvPicPr>
            <p:cNvPr id="56353" name="Picture 364" descr="iphone_stylized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4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2" name="Group 356"/>
          <p:cNvGrpSpPr>
            <a:grpSpLocks/>
          </p:cNvGrpSpPr>
          <p:nvPr/>
        </p:nvGrpSpPr>
        <p:grpSpPr bwMode="auto">
          <a:xfrm>
            <a:off x="3078163" y="5191125"/>
            <a:ext cx="436562" cy="498475"/>
            <a:chOff x="313" y="1497"/>
            <a:chExt cx="1152" cy="1014"/>
          </a:xfrm>
        </p:grpSpPr>
        <p:pic>
          <p:nvPicPr>
            <p:cNvPr id="56351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2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43" name="Group 356"/>
          <p:cNvGrpSpPr>
            <a:grpSpLocks/>
          </p:cNvGrpSpPr>
          <p:nvPr/>
        </p:nvGrpSpPr>
        <p:grpSpPr bwMode="auto">
          <a:xfrm>
            <a:off x="3027363" y="4602163"/>
            <a:ext cx="436562" cy="498475"/>
            <a:chOff x="313" y="1497"/>
            <a:chExt cx="1152" cy="1014"/>
          </a:xfrm>
        </p:grpSpPr>
        <p:pic>
          <p:nvPicPr>
            <p:cNvPr id="56349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50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29" name="Line 25"/>
          <p:cNvSpPr>
            <a:spLocks noChangeShapeType="1"/>
          </p:cNvSpPr>
          <p:nvPr/>
        </p:nvSpPr>
        <p:spPr bwMode="auto">
          <a:xfrm>
            <a:off x="3203575" y="3794125"/>
            <a:ext cx="738188" cy="109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56345" name="Group 403"/>
          <p:cNvGrpSpPr>
            <a:grpSpLocks/>
          </p:cNvGrpSpPr>
          <p:nvPr/>
        </p:nvGrpSpPr>
        <p:grpSpPr bwMode="auto">
          <a:xfrm>
            <a:off x="3322638" y="4246563"/>
            <a:ext cx="568325" cy="544512"/>
            <a:chOff x="2751" y="1851"/>
            <a:chExt cx="462" cy="478"/>
          </a:xfrm>
        </p:grpSpPr>
        <p:pic>
          <p:nvPicPr>
            <p:cNvPr id="56347" name="Picture 364" descr="iphone_stylized_small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48" name="Picture 402" descr="antenna_radiation_stylize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46" name="Picture 19" descr="underline_base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96996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latin typeface="Arial" charset="0"/>
              </a:rPr>
              <a:t>Wireless, Mobile Networks</a:t>
            </a: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6-</a:t>
            </a:r>
            <a:fld id="{D4AF5597-D008-431F-8AEE-4D62CEA07262}" type="slidenum">
              <a:rPr lang="en-US" altLang="en-US" sz="1200">
                <a:latin typeface="Arial" panose="020B0604020202020204" pitchFamily="34" charset="0"/>
              </a:rPr>
              <a:pPr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7163"/>
            <a:ext cx="8112125" cy="3952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ea typeface="ＭＳ Ｐゴシック" charset="0"/>
              </a:rPr>
              <a:t>802.11: passive/active scanning</a:t>
            </a:r>
          </a:p>
        </p:txBody>
      </p:sp>
      <p:sp>
        <p:nvSpPr>
          <p:cNvPr id="23557" name="Oval 80"/>
          <p:cNvSpPr>
            <a:spLocks noChangeArrowheads="1"/>
          </p:cNvSpPr>
          <p:nvPr/>
        </p:nvSpPr>
        <p:spPr bwMode="auto">
          <a:xfrm>
            <a:off x="2208213" y="1484313"/>
            <a:ext cx="2335212" cy="2224087"/>
          </a:xfrm>
          <a:prstGeom prst="ellipse">
            <a:avLst/>
          </a:prstGeom>
          <a:solidFill>
            <a:srgbClr val="00CC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600">
              <a:latin typeface="Comic Sans MS" charset="0"/>
              <a:ea typeface="ＭＳ Ｐゴシック" charset="0"/>
            </a:endParaRPr>
          </a:p>
        </p:txBody>
      </p:sp>
      <p:sp>
        <p:nvSpPr>
          <p:cNvPr id="23558" name="Oval 81"/>
          <p:cNvSpPr>
            <a:spLocks noChangeArrowheads="1"/>
          </p:cNvSpPr>
          <p:nvPr/>
        </p:nvSpPr>
        <p:spPr bwMode="auto">
          <a:xfrm>
            <a:off x="352425" y="1419225"/>
            <a:ext cx="2335213" cy="2224088"/>
          </a:xfrm>
          <a:prstGeom prst="ellipse">
            <a:avLst/>
          </a:prstGeom>
          <a:solidFill>
            <a:srgbClr val="00CC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23559" name="Text Box 82"/>
          <p:cNvSpPr txBox="1">
            <a:spLocks noChangeArrowheads="1"/>
          </p:cNvSpPr>
          <p:nvPr/>
        </p:nvSpPr>
        <p:spPr bwMode="auto">
          <a:xfrm>
            <a:off x="3578225" y="2536825"/>
            <a:ext cx="623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smtClean="0">
                <a:latin typeface="Arial" charset="0"/>
                <a:cs typeface="Arial" charset="0"/>
              </a:rPr>
              <a:t>AP 2</a:t>
            </a:r>
          </a:p>
        </p:txBody>
      </p:sp>
      <p:sp>
        <p:nvSpPr>
          <p:cNvPr id="23560" name="Text Box 83"/>
          <p:cNvSpPr txBox="1">
            <a:spLocks noChangeArrowheads="1"/>
          </p:cNvSpPr>
          <p:nvPr/>
        </p:nvSpPr>
        <p:spPr bwMode="auto">
          <a:xfrm>
            <a:off x="1839913" y="21907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600" smtClean="0">
              <a:latin typeface="Arial" charset="0"/>
            </a:endParaRPr>
          </a:p>
        </p:txBody>
      </p:sp>
      <p:sp>
        <p:nvSpPr>
          <p:cNvPr id="23561" name="Text Box 84"/>
          <p:cNvSpPr txBox="1">
            <a:spLocks noChangeArrowheads="1"/>
          </p:cNvSpPr>
          <p:nvPr/>
        </p:nvSpPr>
        <p:spPr bwMode="auto">
          <a:xfrm>
            <a:off x="846138" y="2547938"/>
            <a:ext cx="6238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smtClean="0">
                <a:latin typeface="Arial" charset="0"/>
                <a:cs typeface="Arial" charset="0"/>
              </a:rPr>
              <a:t>AP 1</a:t>
            </a:r>
          </a:p>
        </p:txBody>
      </p:sp>
      <p:sp>
        <p:nvSpPr>
          <p:cNvPr id="23562" name="Text Box 85"/>
          <p:cNvSpPr txBox="1">
            <a:spLocks noChangeArrowheads="1"/>
          </p:cNvSpPr>
          <p:nvPr/>
        </p:nvSpPr>
        <p:spPr bwMode="auto">
          <a:xfrm>
            <a:off x="2205038" y="3206750"/>
            <a:ext cx="44608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smtClean="0"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23563" name="Text Box 87"/>
          <p:cNvSpPr txBox="1">
            <a:spLocks noChangeArrowheads="1"/>
          </p:cNvSpPr>
          <p:nvPr/>
        </p:nvSpPr>
        <p:spPr bwMode="auto">
          <a:xfrm>
            <a:off x="2995613" y="1541463"/>
            <a:ext cx="766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smtClean="0">
                <a:latin typeface="Arial" charset="0"/>
                <a:cs typeface="Arial" charset="0"/>
              </a:rPr>
              <a:t>BBS 2</a:t>
            </a:r>
          </a:p>
        </p:txBody>
      </p:sp>
      <p:sp>
        <p:nvSpPr>
          <p:cNvPr id="23564" name="Text Box 88"/>
          <p:cNvSpPr txBox="1">
            <a:spLocks noChangeArrowheads="1"/>
          </p:cNvSpPr>
          <p:nvPr/>
        </p:nvSpPr>
        <p:spPr bwMode="auto">
          <a:xfrm>
            <a:off x="1179513" y="1490663"/>
            <a:ext cx="7651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smtClean="0">
                <a:latin typeface="Arial" charset="0"/>
                <a:cs typeface="Arial" charset="0"/>
              </a:rPr>
              <a:t>BBS 1</a:t>
            </a:r>
          </a:p>
        </p:txBody>
      </p:sp>
      <p:sp>
        <p:nvSpPr>
          <p:cNvPr id="23565" name="Line 130"/>
          <p:cNvSpPr>
            <a:spLocks noChangeShapeType="1"/>
          </p:cNvSpPr>
          <p:nvPr/>
        </p:nvSpPr>
        <p:spPr bwMode="auto">
          <a:xfrm>
            <a:off x="1701800" y="2571750"/>
            <a:ext cx="64452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3566" name="Line 131"/>
          <p:cNvSpPr>
            <a:spLocks noChangeShapeType="1"/>
          </p:cNvSpPr>
          <p:nvPr/>
        </p:nvSpPr>
        <p:spPr bwMode="auto">
          <a:xfrm flipH="1">
            <a:off x="2589213" y="2587625"/>
            <a:ext cx="64452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3567" name="Line 132"/>
          <p:cNvSpPr>
            <a:spLocks noChangeShapeType="1"/>
          </p:cNvSpPr>
          <p:nvPr/>
        </p:nvSpPr>
        <p:spPr bwMode="auto">
          <a:xfrm flipH="1">
            <a:off x="2787650" y="2919413"/>
            <a:ext cx="64452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sp>
        <p:nvSpPr>
          <p:cNvPr id="23568" name="Line 133"/>
          <p:cNvSpPr>
            <a:spLocks noChangeShapeType="1"/>
          </p:cNvSpPr>
          <p:nvPr/>
        </p:nvSpPr>
        <p:spPr bwMode="auto">
          <a:xfrm flipV="1">
            <a:off x="2743200" y="2740025"/>
            <a:ext cx="644525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ea typeface="ＭＳ Ｐゴシック" charset="0"/>
            </a:endParaRPr>
          </a:p>
        </p:txBody>
      </p:sp>
      <p:grpSp>
        <p:nvGrpSpPr>
          <p:cNvPr id="60432" name="Group 134"/>
          <p:cNvGrpSpPr>
            <a:grpSpLocks/>
          </p:cNvGrpSpPr>
          <p:nvPr/>
        </p:nvGrpSpPr>
        <p:grpSpPr bwMode="auto">
          <a:xfrm>
            <a:off x="2898775" y="2489200"/>
            <a:ext cx="282575" cy="304800"/>
            <a:chOff x="1255" y="3461"/>
            <a:chExt cx="178" cy="192"/>
          </a:xfrm>
        </p:grpSpPr>
        <p:sp>
          <p:nvSpPr>
            <p:cNvPr id="23631" name="Oval 135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632" name="Text Box 136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1" smtClean="0">
                  <a:latin typeface="Arial" charset="0"/>
                </a:rPr>
                <a:t>1</a:t>
              </a:r>
            </a:p>
          </p:txBody>
        </p:sp>
      </p:grpSp>
      <p:grpSp>
        <p:nvGrpSpPr>
          <p:cNvPr id="60433" name="Group 137"/>
          <p:cNvGrpSpPr>
            <a:grpSpLocks/>
          </p:cNvGrpSpPr>
          <p:nvPr/>
        </p:nvGrpSpPr>
        <p:grpSpPr bwMode="auto">
          <a:xfrm>
            <a:off x="2811463" y="2746375"/>
            <a:ext cx="282575" cy="304800"/>
            <a:chOff x="1851" y="2490"/>
            <a:chExt cx="178" cy="192"/>
          </a:xfrm>
        </p:grpSpPr>
        <p:sp>
          <p:nvSpPr>
            <p:cNvPr id="23629" name="Oval 138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630" name="Text Box 139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1" smtClean="0">
                  <a:latin typeface="Arial" charset="0"/>
                </a:rPr>
                <a:t>2</a:t>
              </a:r>
            </a:p>
          </p:txBody>
        </p:sp>
      </p:grpSp>
      <p:grpSp>
        <p:nvGrpSpPr>
          <p:cNvPr id="60434" name="Group 140"/>
          <p:cNvGrpSpPr>
            <a:grpSpLocks/>
          </p:cNvGrpSpPr>
          <p:nvPr/>
        </p:nvGrpSpPr>
        <p:grpSpPr bwMode="auto">
          <a:xfrm>
            <a:off x="3097213" y="2852738"/>
            <a:ext cx="282575" cy="304800"/>
            <a:chOff x="1851" y="2490"/>
            <a:chExt cx="178" cy="192"/>
          </a:xfrm>
        </p:grpSpPr>
        <p:sp>
          <p:nvSpPr>
            <p:cNvPr id="23627" name="Oval 141"/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628" name="Text Box 142"/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1" smtClean="0">
                  <a:latin typeface="Arial" charset="0"/>
                </a:rPr>
                <a:t>3</a:t>
              </a:r>
            </a:p>
          </p:txBody>
        </p:sp>
      </p:grpSp>
      <p:grpSp>
        <p:nvGrpSpPr>
          <p:cNvPr id="60435" name="Group 143"/>
          <p:cNvGrpSpPr>
            <a:grpSpLocks/>
          </p:cNvGrpSpPr>
          <p:nvPr/>
        </p:nvGrpSpPr>
        <p:grpSpPr bwMode="auto">
          <a:xfrm>
            <a:off x="1731963" y="2462213"/>
            <a:ext cx="282575" cy="304800"/>
            <a:chOff x="1255" y="3461"/>
            <a:chExt cx="178" cy="192"/>
          </a:xfrm>
        </p:grpSpPr>
        <p:sp>
          <p:nvSpPr>
            <p:cNvPr id="23625" name="Oval 144"/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626" name="Text Box 145"/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1" smtClean="0">
                  <a:latin typeface="Arial" charset="0"/>
                </a:rPr>
                <a:t>1</a:t>
              </a:r>
            </a:p>
          </p:txBody>
        </p:sp>
      </p:grpSp>
      <p:sp>
        <p:nvSpPr>
          <p:cNvPr id="23573" name="Text Box 146"/>
          <p:cNvSpPr txBox="1">
            <a:spLocks noChangeArrowheads="1"/>
          </p:cNvSpPr>
          <p:nvPr/>
        </p:nvSpPr>
        <p:spPr bwMode="auto">
          <a:xfrm>
            <a:off x="265113" y="3703638"/>
            <a:ext cx="4116387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i="1" u="sng" smtClean="0">
                <a:solidFill>
                  <a:srgbClr val="C00000"/>
                </a:solidFill>
                <a:latin typeface="Gill Sans MT" charset="0"/>
              </a:rPr>
              <a:t>passive scanning:</a:t>
            </a:r>
            <a:r>
              <a:rPr lang="en-US" sz="2400" u="sng" smtClean="0">
                <a:solidFill>
                  <a:srgbClr val="C00000"/>
                </a:solidFill>
                <a:latin typeface="Gill Sans MT" charset="0"/>
              </a:rPr>
              <a:t> </a:t>
            </a:r>
          </a:p>
          <a:p>
            <a:pPr eaLnBrk="1" hangingPunct="1">
              <a:buFontTx/>
              <a:buAutoNum type="arabicParenBoth"/>
              <a:defRPr/>
            </a:pPr>
            <a:r>
              <a:rPr lang="en-US" smtClean="0">
                <a:latin typeface="Gill Sans MT" charset="0"/>
              </a:rPr>
              <a:t>beacon frames sent from APs</a:t>
            </a:r>
          </a:p>
          <a:p>
            <a:pPr eaLnBrk="1" hangingPunct="1">
              <a:buFontTx/>
              <a:buAutoNum type="arabicParenBoth"/>
              <a:defRPr/>
            </a:pPr>
            <a:r>
              <a:rPr lang="en-US" smtClean="0">
                <a:latin typeface="Gill Sans MT" charset="0"/>
              </a:rPr>
              <a:t>association Request frame sent: H1 to selected AP </a:t>
            </a:r>
          </a:p>
          <a:p>
            <a:pPr eaLnBrk="1" hangingPunct="1">
              <a:buFontTx/>
              <a:buAutoNum type="arabicParenBoth"/>
              <a:defRPr/>
            </a:pPr>
            <a:r>
              <a:rPr lang="en-US" smtClean="0">
                <a:latin typeface="Gill Sans MT" charset="0"/>
              </a:rPr>
              <a:t>association Response frame sent from  selected AP to H1</a:t>
            </a:r>
          </a:p>
        </p:txBody>
      </p:sp>
      <p:grpSp>
        <p:nvGrpSpPr>
          <p:cNvPr id="60437" name="Group 361"/>
          <p:cNvGrpSpPr>
            <a:grpSpLocks/>
          </p:cNvGrpSpPr>
          <p:nvPr/>
        </p:nvGrpSpPr>
        <p:grpSpPr bwMode="auto">
          <a:xfrm>
            <a:off x="1260475" y="2092325"/>
            <a:ext cx="649288" cy="561975"/>
            <a:chOff x="2967" y="478"/>
            <a:chExt cx="788" cy="625"/>
          </a:xfrm>
        </p:grpSpPr>
        <p:pic>
          <p:nvPicPr>
            <p:cNvPr id="60486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87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8" name="Group 361"/>
          <p:cNvGrpSpPr>
            <a:grpSpLocks/>
          </p:cNvGrpSpPr>
          <p:nvPr/>
        </p:nvGrpSpPr>
        <p:grpSpPr bwMode="auto">
          <a:xfrm>
            <a:off x="3170238" y="2112963"/>
            <a:ext cx="649287" cy="561975"/>
            <a:chOff x="2967" y="478"/>
            <a:chExt cx="788" cy="625"/>
          </a:xfrm>
        </p:grpSpPr>
        <p:pic>
          <p:nvPicPr>
            <p:cNvPr id="60484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85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439" name="Group 356"/>
          <p:cNvGrpSpPr>
            <a:grpSpLocks/>
          </p:cNvGrpSpPr>
          <p:nvPr/>
        </p:nvGrpSpPr>
        <p:grpSpPr bwMode="auto">
          <a:xfrm>
            <a:off x="2205038" y="2519363"/>
            <a:ext cx="436562" cy="498475"/>
            <a:chOff x="313" y="1497"/>
            <a:chExt cx="1152" cy="1014"/>
          </a:xfrm>
        </p:grpSpPr>
        <p:pic>
          <p:nvPicPr>
            <p:cNvPr id="60482" name="Picture 354" descr="laptop_stylized_smal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83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18038" y="1390650"/>
            <a:ext cx="4297362" cy="4976813"/>
            <a:chOff x="4618038" y="1390650"/>
            <a:chExt cx="4297362" cy="4976356"/>
          </a:xfrm>
        </p:grpSpPr>
        <p:sp>
          <p:nvSpPr>
            <p:cNvPr id="23579" name="Oval 6"/>
            <p:cNvSpPr>
              <a:spLocks noChangeArrowheads="1"/>
            </p:cNvSpPr>
            <p:nvPr/>
          </p:nvSpPr>
          <p:spPr bwMode="auto">
            <a:xfrm>
              <a:off x="6580188" y="1455732"/>
              <a:ext cx="2335212" cy="2223883"/>
            </a:xfrm>
            <a:prstGeom prst="ellipse">
              <a:avLst/>
            </a:prstGeom>
            <a:solidFill>
              <a:srgbClr val="00CC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60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580" name="Oval 7"/>
            <p:cNvSpPr>
              <a:spLocks noChangeArrowheads="1"/>
            </p:cNvSpPr>
            <p:nvPr/>
          </p:nvSpPr>
          <p:spPr bwMode="auto">
            <a:xfrm>
              <a:off x="4724400" y="1390650"/>
              <a:ext cx="2335213" cy="2223884"/>
            </a:xfrm>
            <a:prstGeom prst="ellipse">
              <a:avLst/>
            </a:prstGeom>
            <a:solidFill>
              <a:srgbClr val="00CC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1600">
                <a:latin typeface="Arial" charset="0"/>
                <a:ea typeface="ＭＳ Ｐゴシック" charset="0"/>
              </a:endParaRPr>
            </a:p>
          </p:txBody>
        </p:sp>
        <p:sp>
          <p:nvSpPr>
            <p:cNvPr id="23581" name="Text Box 8"/>
            <p:cNvSpPr txBox="1">
              <a:spLocks noChangeArrowheads="1"/>
            </p:cNvSpPr>
            <p:nvPr/>
          </p:nvSpPr>
          <p:spPr bwMode="auto">
            <a:xfrm>
              <a:off x="7961313" y="2406557"/>
              <a:ext cx="623887" cy="33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smtClean="0">
                  <a:latin typeface="Arial" charset="0"/>
                  <a:cs typeface="Arial" charset="0"/>
                </a:rPr>
                <a:t>AP 2</a:t>
              </a:r>
            </a:p>
          </p:txBody>
        </p:sp>
        <p:sp>
          <p:nvSpPr>
            <p:cNvPr id="23582" name="Text Box 9"/>
            <p:cNvSpPr txBox="1">
              <a:spLocks noChangeArrowheads="1"/>
            </p:cNvSpPr>
            <p:nvPr/>
          </p:nvSpPr>
          <p:spPr bwMode="auto">
            <a:xfrm>
              <a:off x="6211888" y="2162104"/>
              <a:ext cx="184150" cy="33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endParaRPr lang="en-US" sz="1600" smtClean="0">
                <a:latin typeface="Arial" charset="0"/>
              </a:endParaRPr>
            </a:p>
          </p:txBody>
        </p:sp>
        <p:sp>
          <p:nvSpPr>
            <p:cNvPr id="23583" name="Text Box 10"/>
            <p:cNvSpPr txBox="1">
              <a:spLocks noChangeArrowheads="1"/>
            </p:cNvSpPr>
            <p:nvPr/>
          </p:nvSpPr>
          <p:spPr bwMode="auto">
            <a:xfrm>
              <a:off x="5289550" y="2590690"/>
              <a:ext cx="623888" cy="338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smtClean="0">
                  <a:latin typeface="Arial" charset="0"/>
                  <a:cs typeface="Arial" charset="0"/>
                </a:rPr>
                <a:t>AP 1</a:t>
              </a:r>
            </a:p>
          </p:txBody>
        </p:sp>
        <p:sp>
          <p:nvSpPr>
            <p:cNvPr id="23584" name="Text Box 11"/>
            <p:cNvSpPr txBox="1">
              <a:spLocks noChangeArrowheads="1"/>
            </p:cNvSpPr>
            <p:nvPr/>
          </p:nvSpPr>
          <p:spPr bwMode="auto">
            <a:xfrm>
              <a:off x="6577013" y="3178011"/>
              <a:ext cx="446087" cy="338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smtClean="0">
                  <a:latin typeface="Arial" charset="0"/>
                  <a:cs typeface="Arial" charset="0"/>
                </a:rPr>
                <a:t>H1</a:t>
              </a:r>
            </a:p>
          </p:txBody>
        </p:sp>
        <p:sp>
          <p:nvSpPr>
            <p:cNvPr id="23585" name="Text Box 12"/>
            <p:cNvSpPr txBox="1">
              <a:spLocks noChangeArrowheads="1"/>
            </p:cNvSpPr>
            <p:nvPr/>
          </p:nvSpPr>
          <p:spPr bwMode="auto">
            <a:xfrm>
              <a:off x="8218488" y="2981179"/>
              <a:ext cx="184150" cy="33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endParaRPr lang="en-US" sz="1600" smtClean="0">
                <a:latin typeface="Arial" charset="0"/>
              </a:endParaRPr>
            </a:p>
          </p:txBody>
        </p:sp>
        <p:sp>
          <p:nvSpPr>
            <p:cNvPr id="23586" name="Text Box 13"/>
            <p:cNvSpPr txBox="1">
              <a:spLocks noChangeArrowheads="1"/>
            </p:cNvSpPr>
            <p:nvPr/>
          </p:nvSpPr>
          <p:spPr bwMode="auto">
            <a:xfrm>
              <a:off x="7367588" y="1512877"/>
              <a:ext cx="766762" cy="33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smtClean="0">
                  <a:latin typeface="Arial" charset="0"/>
                  <a:cs typeface="Arial" charset="0"/>
                </a:rPr>
                <a:t>BBS 2</a:t>
              </a:r>
            </a:p>
          </p:txBody>
        </p:sp>
        <p:sp>
          <p:nvSpPr>
            <p:cNvPr id="23587" name="Text Box 14"/>
            <p:cNvSpPr txBox="1">
              <a:spLocks noChangeArrowheads="1"/>
            </p:cNvSpPr>
            <p:nvPr/>
          </p:nvSpPr>
          <p:spPr bwMode="auto">
            <a:xfrm>
              <a:off x="5551488" y="1462081"/>
              <a:ext cx="765175" cy="338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smtClean="0">
                  <a:latin typeface="Arial" charset="0"/>
                  <a:cs typeface="Arial" charset="0"/>
                </a:rPr>
                <a:t>BBS 1</a:t>
              </a:r>
            </a:p>
          </p:txBody>
        </p:sp>
        <p:sp>
          <p:nvSpPr>
            <p:cNvPr id="60451" name="Freeform 56"/>
            <p:cNvSpPr>
              <a:spLocks/>
            </p:cNvSpPr>
            <p:nvPr/>
          </p:nvSpPr>
          <p:spPr bwMode="auto">
            <a:xfrm>
              <a:off x="6837363" y="2466975"/>
              <a:ext cx="869950" cy="225425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9" name="Line 57"/>
            <p:cNvSpPr>
              <a:spLocks noChangeShapeType="1"/>
            </p:cNvSpPr>
            <p:nvPr/>
          </p:nvSpPr>
          <p:spPr bwMode="auto">
            <a:xfrm flipH="1">
              <a:off x="6011863" y="2466876"/>
              <a:ext cx="823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590" name="Line 58"/>
            <p:cNvSpPr>
              <a:spLocks noChangeShapeType="1"/>
            </p:cNvSpPr>
            <p:nvPr/>
          </p:nvSpPr>
          <p:spPr bwMode="auto">
            <a:xfrm>
              <a:off x="6073775" y="2543069"/>
              <a:ext cx="644525" cy="225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591" name="Line 59"/>
            <p:cNvSpPr>
              <a:spLocks noChangeShapeType="1"/>
            </p:cNvSpPr>
            <p:nvPr/>
          </p:nvSpPr>
          <p:spPr bwMode="auto">
            <a:xfrm flipH="1">
              <a:off x="6961188" y="2558943"/>
              <a:ext cx="644525" cy="225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592" name="Line 60"/>
            <p:cNvSpPr>
              <a:spLocks noChangeShapeType="1"/>
            </p:cNvSpPr>
            <p:nvPr/>
          </p:nvSpPr>
          <p:spPr bwMode="auto">
            <a:xfrm flipH="1">
              <a:off x="7159625" y="2890700"/>
              <a:ext cx="644525" cy="225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23593" name="Line 61"/>
            <p:cNvSpPr>
              <a:spLocks noChangeShapeType="1"/>
            </p:cNvSpPr>
            <p:nvPr/>
          </p:nvSpPr>
          <p:spPr bwMode="auto">
            <a:xfrm flipV="1">
              <a:off x="7115175" y="2711329"/>
              <a:ext cx="644525" cy="2254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Comic Sans MS" charset="0"/>
                <a:ea typeface="ＭＳ Ｐゴシック" charset="0"/>
              </a:endParaRPr>
            </a:p>
          </p:txBody>
        </p:sp>
        <p:grpSp>
          <p:nvGrpSpPr>
            <p:cNvPr id="60457" name="Group 62"/>
            <p:cNvGrpSpPr>
              <a:grpSpLocks/>
            </p:cNvGrpSpPr>
            <p:nvPr/>
          </p:nvGrpSpPr>
          <p:grpSpPr bwMode="auto">
            <a:xfrm>
              <a:off x="6686550" y="2295525"/>
              <a:ext cx="282575" cy="304800"/>
              <a:chOff x="1255" y="3461"/>
              <a:chExt cx="178" cy="192"/>
            </a:xfrm>
          </p:grpSpPr>
          <p:sp>
            <p:nvSpPr>
              <p:cNvPr id="23617" name="Oval 63"/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3618" name="Text Box 64"/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b="1" smtClean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60458" name="Group 65"/>
            <p:cNvGrpSpPr>
              <a:grpSpLocks/>
            </p:cNvGrpSpPr>
            <p:nvPr/>
          </p:nvGrpSpPr>
          <p:grpSpPr bwMode="auto">
            <a:xfrm>
              <a:off x="7258050" y="2492375"/>
              <a:ext cx="282575" cy="304800"/>
              <a:chOff x="1851" y="2490"/>
              <a:chExt cx="178" cy="192"/>
            </a:xfrm>
          </p:grpSpPr>
          <p:sp>
            <p:nvSpPr>
              <p:cNvPr id="23615" name="Oval 66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3616" name="Text Box 67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b="1" smtClean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60459" name="Group 68"/>
            <p:cNvGrpSpPr>
              <a:grpSpLocks/>
            </p:cNvGrpSpPr>
            <p:nvPr/>
          </p:nvGrpSpPr>
          <p:grpSpPr bwMode="auto">
            <a:xfrm>
              <a:off x="6180138" y="2509838"/>
              <a:ext cx="282575" cy="304800"/>
              <a:chOff x="1851" y="2490"/>
              <a:chExt cx="178" cy="192"/>
            </a:xfrm>
          </p:grpSpPr>
          <p:sp>
            <p:nvSpPr>
              <p:cNvPr id="23613" name="Oval 69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3614" name="Text Box 70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b="1" smtClean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60460" name="Group 71"/>
            <p:cNvGrpSpPr>
              <a:grpSpLocks/>
            </p:cNvGrpSpPr>
            <p:nvPr/>
          </p:nvGrpSpPr>
          <p:grpSpPr bwMode="auto">
            <a:xfrm>
              <a:off x="7200900" y="2735263"/>
              <a:ext cx="282575" cy="304800"/>
              <a:chOff x="1851" y="2490"/>
              <a:chExt cx="178" cy="192"/>
            </a:xfrm>
          </p:grpSpPr>
          <p:sp>
            <p:nvSpPr>
              <p:cNvPr id="23611" name="Oval 72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3612" name="Text Box 73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b="1" smtClean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60461" name="Group 74"/>
            <p:cNvGrpSpPr>
              <a:grpSpLocks/>
            </p:cNvGrpSpPr>
            <p:nvPr/>
          </p:nvGrpSpPr>
          <p:grpSpPr bwMode="auto">
            <a:xfrm>
              <a:off x="7489825" y="2827338"/>
              <a:ext cx="282575" cy="304800"/>
              <a:chOff x="1851" y="2490"/>
              <a:chExt cx="178" cy="192"/>
            </a:xfrm>
          </p:grpSpPr>
          <p:sp>
            <p:nvSpPr>
              <p:cNvPr id="23609" name="Oval 75"/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Comic Sans MS" charset="0"/>
                  <a:ea typeface="ＭＳ Ｐゴシック" charset="0"/>
                </a:endParaRPr>
              </a:p>
            </p:txBody>
          </p:sp>
          <p:sp>
            <p:nvSpPr>
              <p:cNvPr id="23610" name="Text Box 76"/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b="1" smtClean="0">
                    <a:latin typeface="Arial" charset="0"/>
                  </a:rPr>
                  <a:t>4</a:t>
                </a:r>
              </a:p>
            </p:txBody>
          </p:sp>
        </p:grpSp>
        <p:sp>
          <p:nvSpPr>
            <p:cNvPr id="23599" name="Text Box 77"/>
            <p:cNvSpPr txBox="1">
              <a:spLocks noChangeArrowheads="1"/>
            </p:cNvSpPr>
            <p:nvPr/>
          </p:nvSpPr>
          <p:spPr bwMode="auto">
            <a:xfrm>
              <a:off x="4618038" y="3689139"/>
              <a:ext cx="3962400" cy="2677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400" i="1" u="sng" smtClean="0">
                  <a:solidFill>
                    <a:srgbClr val="C00000"/>
                  </a:solidFill>
                  <a:latin typeface="Gill Sans MT" charset="0"/>
                </a:rPr>
                <a:t>active  scanning</a:t>
              </a:r>
              <a:r>
                <a:rPr lang="en-US" sz="2400" smtClean="0">
                  <a:solidFill>
                    <a:srgbClr val="C00000"/>
                  </a:solidFill>
                  <a:latin typeface="Gill Sans MT" charset="0"/>
                </a:rPr>
                <a:t>: </a:t>
              </a:r>
            </a:p>
            <a:p>
              <a:pPr eaLnBrk="1" hangingPunct="1">
                <a:buFontTx/>
                <a:buAutoNum type="arabicParenBoth"/>
                <a:defRPr/>
              </a:pPr>
              <a:r>
                <a:rPr lang="en-US" smtClean="0">
                  <a:latin typeface="Arial" charset="0"/>
                </a:rPr>
                <a:t>Probe Request frame broadcast from H1</a:t>
              </a:r>
            </a:p>
            <a:p>
              <a:pPr eaLnBrk="1" hangingPunct="1">
                <a:buFontTx/>
                <a:buAutoNum type="arabicParenBoth"/>
                <a:defRPr/>
              </a:pPr>
              <a:r>
                <a:rPr lang="en-US" smtClean="0">
                  <a:latin typeface="Arial" charset="0"/>
                </a:rPr>
                <a:t>Probe Response frames sent from APs</a:t>
              </a:r>
            </a:p>
            <a:p>
              <a:pPr eaLnBrk="1" hangingPunct="1">
                <a:buFontTx/>
                <a:buAutoNum type="arabicParenBoth"/>
                <a:defRPr/>
              </a:pPr>
              <a:r>
                <a:rPr lang="en-US" smtClean="0">
                  <a:latin typeface="Arial" charset="0"/>
                </a:rPr>
                <a:t>Association Request frame sent: H1 to selected AP </a:t>
              </a:r>
            </a:p>
            <a:p>
              <a:pPr eaLnBrk="1" hangingPunct="1">
                <a:buFontTx/>
                <a:buAutoNum type="arabicParenBoth"/>
                <a:defRPr/>
              </a:pPr>
              <a:r>
                <a:rPr lang="en-US" smtClean="0">
                  <a:latin typeface="Arial" charset="0"/>
                </a:rPr>
                <a:t>Association Response frame sent from selected AP to H1</a:t>
              </a:r>
            </a:p>
          </p:txBody>
        </p:sp>
        <p:grpSp>
          <p:nvGrpSpPr>
            <p:cNvPr id="60463" name="Group 361"/>
            <p:cNvGrpSpPr>
              <a:grpSpLocks/>
            </p:cNvGrpSpPr>
            <p:nvPr/>
          </p:nvGrpSpPr>
          <p:grpSpPr bwMode="auto">
            <a:xfrm>
              <a:off x="5557520" y="2062480"/>
              <a:ext cx="650240" cy="561340"/>
              <a:chOff x="2967" y="478"/>
              <a:chExt cx="788" cy="625"/>
            </a:xfrm>
          </p:grpSpPr>
          <p:pic>
            <p:nvPicPr>
              <p:cNvPr id="60470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471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0464" name="Group 361"/>
            <p:cNvGrpSpPr>
              <a:grpSpLocks/>
            </p:cNvGrpSpPr>
            <p:nvPr/>
          </p:nvGrpSpPr>
          <p:grpSpPr bwMode="auto">
            <a:xfrm>
              <a:off x="7599680" y="2001520"/>
              <a:ext cx="650240" cy="561340"/>
              <a:chOff x="2967" y="478"/>
              <a:chExt cx="788" cy="625"/>
            </a:xfrm>
          </p:grpSpPr>
          <p:pic>
            <p:nvPicPr>
              <p:cNvPr id="60468" name="Picture 358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469" name="Picture 360" descr="antenna_radiation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0465" name="Group 356"/>
            <p:cNvGrpSpPr>
              <a:grpSpLocks/>
            </p:cNvGrpSpPr>
            <p:nvPr/>
          </p:nvGrpSpPr>
          <p:grpSpPr bwMode="auto">
            <a:xfrm>
              <a:off x="6532880" y="2590799"/>
              <a:ext cx="436880" cy="497841"/>
              <a:chOff x="313" y="1497"/>
              <a:chExt cx="1152" cy="1014"/>
            </a:xfrm>
          </p:grpSpPr>
          <p:pic>
            <p:nvPicPr>
              <p:cNvPr id="60466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467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0441" name="Picture 17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318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0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70638" y="6400800"/>
            <a:ext cx="2068512" cy="3222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Wireless, Mobile Networks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6-</a:t>
            </a:r>
            <a:fld id="{3CC04145-31C5-4198-BD6A-0CD058A96F7D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/>
              <a:t>38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509588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Gill Sans MT" charset="0"/>
                <a:ea typeface="ＭＳ Ｐゴシック" charset="0"/>
              </a:rPr>
              <a:t>IEEE 802.11: multiple access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60463"/>
            <a:ext cx="8188325" cy="4648200"/>
          </a:xfrm>
        </p:spPr>
        <p:txBody>
          <a:bodyPr/>
          <a:lstStyle/>
          <a:p>
            <a:r>
              <a:rPr lang="en-US" altLang="en-US" sz="2400" smtClean="0"/>
              <a:t>avoid collisions: 2</a:t>
            </a:r>
            <a:r>
              <a:rPr lang="en-US" altLang="en-US" sz="2400" baseline="30000" smtClean="0"/>
              <a:t>+</a:t>
            </a:r>
            <a:r>
              <a:rPr lang="en-US" altLang="en-US" sz="2400" smtClean="0"/>
              <a:t> nodes </a:t>
            </a:r>
            <a:r>
              <a:rPr lang="en-US" altLang="en-US" sz="2400" smtClean="0">
                <a:sym typeface="Symbol" panose="05050102010706020507" pitchFamily="18" charset="2"/>
              </a:rPr>
              <a:t>transmitting at same time</a:t>
            </a:r>
          </a:p>
          <a:p>
            <a:r>
              <a:rPr lang="en-US" altLang="en-US" sz="2400" smtClean="0">
                <a:sym typeface="Symbol" panose="05050102010706020507" pitchFamily="18" charset="2"/>
              </a:rPr>
              <a:t>802.11: CSMA - sense before transmitting</a:t>
            </a:r>
          </a:p>
          <a:p>
            <a:pPr lvl="1"/>
            <a:r>
              <a:rPr lang="en-US" altLang="en-US" sz="2000" smtClean="0"/>
              <a:t>don</a:t>
            </a:r>
            <a:r>
              <a:rPr lang="ja-JP" altLang="en-US" sz="2000" smtClean="0"/>
              <a:t>’</a:t>
            </a:r>
            <a:r>
              <a:rPr lang="en-US" altLang="ja-JP" sz="2000" smtClean="0"/>
              <a:t>t collide with ongoing transmission by other node</a:t>
            </a:r>
          </a:p>
          <a:p>
            <a:r>
              <a:rPr lang="en-US" altLang="en-US" sz="2400" smtClean="0"/>
              <a:t>802.11: </a:t>
            </a:r>
            <a:r>
              <a:rPr lang="en-US" altLang="en-US" sz="2400" i="1" smtClean="0"/>
              <a:t>no</a:t>
            </a:r>
            <a:r>
              <a:rPr lang="en-US" altLang="en-US" sz="2400" smtClean="0"/>
              <a:t> collision detection!</a:t>
            </a:r>
          </a:p>
          <a:p>
            <a:pPr lvl="1"/>
            <a:r>
              <a:rPr lang="en-US" altLang="en-US" sz="2000" smtClean="0"/>
              <a:t>difficult to receive (sense collisions) when transmitting due to weak received signals (fading)</a:t>
            </a:r>
          </a:p>
          <a:p>
            <a:pPr lvl="1"/>
            <a:r>
              <a:rPr lang="en-US" altLang="en-US" sz="2000" smtClean="0"/>
              <a:t>can</a:t>
            </a:r>
            <a:r>
              <a:rPr lang="ja-JP" altLang="en-US" sz="2000" smtClean="0"/>
              <a:t>’</a:t>
            </a:r>
            <a:r>
              <a:rPr lang="en-US" altLang="ja-JP" sz="2000" smtClean="0"/>
              <a:t>t sense all collisions in any case: hidden terminal, fading</a:t>
            </a:r>
          </a:p>
          <a:p>
            <a:pPr lvl="1"/>
            <a:r>
              <a:rPr lang="en-US" altLang="en-US" sz="2000" smtClean="0"/>
              <a:t>goal: </a:t>
            </a:r>
            <a:r>
              <a:rPr lang="en-US" altLang="en-US" sz="2000" i="1" smtClean="0">
                <a:solidFill>
                  <a:srgbClr val="C00000"/>
                </a:solidFill>
              </a:rPr>
              <a:t>avoid collisions</a:t>
            </a:r>
            <a:r>
              <a:rPr lang="en-US" altLang="en-US" sz="2000" i="1" smtClean="0">
                <a:solidFill>
                  <a:srgbClr val="FF0000"/>
                </a:solidFill>
              </a:rPr>
              <a:t>:</a:t>
            </a:r>
            <a:r>
              <a:rPr lang="en-US" altLang="en-US" sz="2000" smtClean="0"/>
              <a:t> CSMA/C(ollision)A(voidance)</a:t>
            </a:r>
            <a:endParaRPr lang="en-US" altLang="en-US" sz="2000" smtClean="0">
              <a:solidFill>
                <a:srgbClr val="FF0000"/>
              </a:solidFill>
            </a:endParaRPr>
          </a:p>
        </p:txBody>
      </p:sp>
      <p:sp>
        <p:nvSpPr>
          <p:cNvPr id="63" name="Text Box 63"/>
          <p:cNvSpPr txBox="1">
            <a:spLocks noChangeArrowheads="1"/>
          </p:cNvSpPr>
          <p:nvPr/>
        </p:nvSpPr>
        <p:spPr bwMode="auto">
          <a:xfrm>
            <a:off x="5824538" y="6032500"/>
            <a:ext cx="5937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smtClean="0">
                <a:solidFill>
                  <a:srgbClr val="000000"/>
                </a:solidFill>
                <a:latin typeface="Arial" charset="0"/>
                <a:cs typeface="Arial" charset="0"/>
              </a:rPr>
              <a:t>space</a:t>
            </a:r>
          </a:p>
        </p:txBody>
      </p:sp>
      <p:grpSp>
        <p:nvGrpSpPr>
          <p:cNvPr id="62470" name="Group 1"/>
          <p:cNvGrpSpPr>
            <a:grpSpLocks/>
          </p:cNvGrpSpPr>
          <p:nvPr/>
        </p:nvGrpSpPr>
        <p:grpSpPr bwMode="auto">
          <a:xfrm>
            <a:off x="1371600" y="4664075"/>
            <a:ext cx="2273300" cy="1028700"/>
            <a:chOff x="576580" y="4516120"/>
            <a:chExt cx="3170330" cy="1491615"/>
          </a:xfrm>
        </p:grpSpPr>
        <p:grpSp>
          <p:nvGrpSpPr>
            <p:cNvPr id="62494" name="Group 356"/>
            <p:cNvGrpSpPr>
              <a:grpSpLocks/>
            </p:cNvGrpSpPr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62507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508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495" name="Freeform 7"/>
            <p:cNvSpPr>
              <a:spLocks/>
            </p:cNvSpPr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4609" name="Line 26"/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610" name="Line 27"/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611" name="Text Box 28"/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4612" name="Text Box 29"/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4613" name="Text Box 30"/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62501" name="Group 356"/>
            <p:cNvGrpSpPr>
              <a:grpSpLocks/>
            </p:cNvGrpSpPr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6250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50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502" name="Group 356"/>
            <p:cNvGrpSpPr>
              <a:grpSpLocks/>
            </p:cNvGrpSpPr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62503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504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2471" name="Group 2"/>
          <p:cNvGrpSpPr>
            <a:grpSpLocks/>
          </p:cNvGrpSpPr>
          <p:nvPr/>
        </p:nvGrpSpPr>
        <p:grpSpPr bwMode="auto">
          <a:xfrm>
            <a:off x="4724400" y="4460875"/>
            <a:ext cx="2809875" cy="1536700"/>
            <a:chOff x="4821555" y="4226560"/>
            <a:chExt cx="3545890" cy="2024698"/>
          </a:xfrm>
        </p:grpSpPr>
        <p:sp>
          <p:nvSpPr>
            <p:cNvPr id="24586" name="Text Box 47"/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4587" name="Text Box 48"/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24588" name="Text Box 49"/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24589" name="Text Box 55"/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ja-JP" altLang="en-US" sz="120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120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signal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</a:t>
              </a:r>
            </a:p>
          </p:txBody>
        </p:sp>
        <p:sp>
          <p:nvSpPr>
            <p:cNvPr id="24590" name="Line 60"/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591" name="Line 61"/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62479" name="Freeform 62"/>
            <p:cNvSpPr>
              <a:spLocks/>
            </p:cNvSpPr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2480" name="Freeform 65"/>
            <p:cNvSpPr>
              <a:spLocks/>
            </p:cNvSpPr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4594" name="Text Box 66"/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smtClean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ja-JP" altLang="en-US" sz="1200" smtClean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en-US" altLang="ja-JP" sz="1200" smtClean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signal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smtClean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</a:t>
              </a:r>
            </a:p>
          </p:txBody>
        </p:sp>
        <p:sp>
          <p:nvSpPr>
            <p:cNvPr id="24595" name="Line 67"/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596" name="Line 68"/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597" name="Line 69"/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62485" name="Group 356"/>
            <p:cNvGrpSpPr>
              <a:grpSpLocks/>
            </p:cNvGrpSpPr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62492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93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486" name="Group 356"/>
            <p:cNvGrpSpPr>
              <a:grpSpLocks/>
            </p:cNvGrpSpPr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6249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9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487" name="Group 356"/>
            <p:cNvGrpSpPr>
              <a:grpSpLocks/>
            </p:cNvGrpSpPr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62488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89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2472" name="Picture 18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814388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66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Wireless, Mobile Networks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6-</a:t>
            </a:r>
            <a:fld id="{C412BBFE-EF15-4AD0-A039-91B0241A4FEA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/>
              <a:t>39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157163"/>
            <a:ext cx="8220075" cy="950912"/>
          </a:xfrm>
        </p:spPr>
        <p:txBody>
          <a:bodyPr/>
          <a:lstStyle/>
          <a:p>
            <a:pPr>
              <a:defRPr/>
            </a:pPr>
            <a:r>
              <a:rPr lang="en-US" sz="4000">
                <a:latin typeface="Gill Sans MT" charset="0"/>
                <a:ea typeface="ＭＳ Ｐゴシック" charset="0"/>
              </a:rPr>
              <a:t>IEEE 802.11 MAC Protocol: CSMA/CA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222375"/>
            <a:ext cx="5630863" cy="4953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 i="1" u="sng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802.11 sender</a:t>
            </a:r>
            <a:endParaRPr lang="en-US" sz="2400" i="1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lang="en-US" sz="20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if sense channel idle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 for </a:t>
            </a:r>
            <a:r>
              <a:rPr lang="en-US" sz="2000" b="1">
                <a:latin typeface="Arial" charset="0"/>
                <a:ea typeface="ＭＳ Ｐゴシック" charset="0"/>
                <a:cs typeface="Arial" charset="0"/>
              </a:rPr>
              <a:t>DIFS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  </a:t>
            </a:r>
            <a:r>
              <a:rPr lang="en-US" sz="20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then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transmit entire frame (no CD)</a:t>
            </a:r>
          </a:p>
          <a:p>
            <a:pPr>
              <a:buFont typeface="Wingdings" charset="0"/>
              <a:buNone/>
              <a:defRPr/>
            </a:pPr>
            <a:r>
              <a:rPr lang="en-US" sz="20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2 if sense channel busy then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lvl="1"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start random backoff time</a:t>
            </a:r>
          </a:p>
          <a:p>
            <a:pPr lvl="1"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timer counts down while channel idle</a:t>
            </a:r>
          </a:p>
          <a:p>
            <a:pPr lvl="1"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transmit when timer expires</a:t>
            </a:r>
          </a:p>
          <a:p>
            <a:pPr lvl="1">
              <a:buFont typeface="Wingdings" charset="0"/>
              <a:buNone/>
              <a:defRPr/>
            </a:pP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if no ACK, increase random backoff interval, repeat 2</a:t>
            </a:r>
          </a:p>
          <a:p>
            <a:pPr>
              <a:buFont typeface="Wingdings" charset="0"/>
              <a:buNone/>
              <a:defRPr/>
            </a:pPr>
            <a:r>
              <a:rPr lang="en-US" sz="2400" i="1" u="sng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802.11 receiver</a:t>
            </a:r>
            <a:endParaRPr lang="en-US" sz="2400" i="1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- </a:t>
            </a:r>
            <a:r>
              <a:rPr lang="en-US" sz="2000">
                <a:solidFill>
                  <a:srgbClr val="000099"/>
                </a:solidFill>
                <a:latin typeface="Arial" charset="0"/>
                <a:ea typeface="ＭＳ Ｐゴシック" charset="0"/>
                <a:cs typeface="Arial" charset="0"/>
              </a:rPr>
              <a:t>if frame received OK</a:t>
            </a:r>
          </a:p>
          <a:p>
            <a:pPr>
              <a:buFont typeface="Wingdings" charset="0"/>
              <a:buNone/>
              <a:defRPr/>
            </a:pPr>
            <a:r>
              <a:rPr lang="en-US" sz="2000">
                <a:solidFill>
                  <a:schemeClr val="accent2"/>
                </a:solidFill>
                <a:latin typeface="Arial" charset="0"/>
                <a:ea typeface="ＭＳ Ｐゴシック" charset="0"/>
                <a:cs typeface="Arial" charset="0"/>
              </a:rPr>
              <a:t>   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return ACK after </a:t>
            </a:r>
            <a:r>
              <a:rPr lang="en-US" sz="2000" b="1">
                <a:latin typeface="Arial" charset="0"/>
                <a:ea typeface="ＭＳ Ｐゴシック" charset="0"/>
                <a:cs typeface="Arial" charset="0"/>
              </a:rPr>
              <a:t>SIFS </a:t>
            </a:r>
            <a:r>
              <a:rPr lang="en-US" sz="2000">
                <a:latin typeface="Arial" charset="0"/>
                <a:ea typeface="ＭＳ Ｐゴシック" charset="0"/>
                <a:cs typeface="Arial" charset="0"/>
              </a:rPr>
              <a:t>(ACK needed due to hidden terminal problem) </a:t>
            </a:r>
            <a:endParaRPr lang="en-US" sz="2400" b="1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606" name="Line 5"/>
          <p:cNvSpPr>
            <a:spLocks noChangeShapeType="1"/>
          </p:cNvSpPr>
          <p:nvPr/>
        </p:nvSpPr>
        <p:spPr bwMode="auto">
          <a:xfrm>
            <a:off x="6432550" y="2270125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5607" name="Line 6"/>
          <p:cNvSpPr>
            <a:spLocks noChangeShapeType="1"/>
          </p:cNvSpPr>
          <p:nvPr/>
        </p:nvSpPr>
        <p:spPr bwMode="auto">
          <a:xfrm>
            <a:off x="8351838" y="2257425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6022975" y="1912938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smtClean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7861300" y="1922463"/>
            <a:ext cx="9144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smtClean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354327" name="Group 23"/>
          <p:cNvGrpSpPr>
            <a:grpSpLocks/>
          </p:cNvGrpSpPr>
          <p:nvPr/>
        </p:nvGrpSpPr>
        <p:grpSpPr bwMode="auto">
          <a:xfrm>
            <a:off x="5737225" y="2566988"/>
            <a:ext cx="2616200" cy="1690687"/>
            <a:chOff x="3614" y="1617"/>
            <a:chExt cx="1648" cy="1065"/>
          </a:xfrm>
        </p:grpSpPr>
        <p:grpSp>
          <p:nvGrpSpPr>
            <p:cNvPr id="64529" name="Group 22"/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25622" name="AutoShape 11"/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5623" name="Text Box 12"/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smtClea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64530" name="Group 20"/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64531" name="Freeform 13"/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25621" name="Text Box 18"/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mtClean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354328" name="Group 24"/>
          <p:cNvGrpSpPr>
            <a:grpSpLocks/>
          </p:cNvGrpSpPr>
          <p:nvPr/>
        </p:nvGrpSpPr>
        <p:grpSpPr bwMode="auto">
          <a:xfrm>
            <a:off x="6419850" y="4267200"/>
            <a:ext cx="2511425" cy="923925"/>
            <a:chOff x="4044" y="2688"/>
            <a:chExt cx="1582" cy="582"/>
          </a:xfrm>
        </p:grpSpPr>
        <p:sp>
          <p:nvSpPr>
            <p:cNvPr id="25613" name="Text Box 14"/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SIFS</a:t>
              </a:r>
            </a:p>
          </p:txBody>
        </p:sp>
        <p:sp>
          <p:nvSpPr>
            <p:cNvPr id="25614" name="AutoShape 15"/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4526" name="Group 21"/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64527" name="Freeform 17"/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25617" name="Text Box 19"/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mtClean="0">
                    <a:solidFill>
                      <a:srgbClr val="FFFFFF"/>
                    </a:solidFill>
                    <a:latin typeface="Arial" charset="0"/>
                    <a:cs typeface="Arial" charset="0"/>
                  </a:rPr>
                  <a:t>ACK</a:t>
                </a:r>
              </a:p>
            </p:txBody>
          </p:sp>
        </p:grpSp>
      </p:grpSp>
      <p:pic>
        <p:nvPicPr>
          <p:cNvPr id="64523" name="Picture 6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849313"/>
            <a:ext cx="8228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5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5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Cable Characteristics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686800" cy="455468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Bandwidth:  capacity for transporting data.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Maximum segment length: length of cable before the signal becomes too weak and distorted.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Maximum number of segments: number of segments between sender and receiver.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5" name="Group 84"/>
          <p:cNvGrpSpPr/>
          <p:nvPr/>
        </p:nvGrpSpPr>
        <p:grpSpPr>
          <a:xfrm>
            <a:off x="1482957" y="1522380"/>
            <a:ext cx="1827212" cy="453100"/>
            <a:chOff x="4164013" y="2041525"/>
            <a:chExt cx="1827212" cy="520700"/>
          </a:xfrm>
        </p:grpSpPr>
        <p:sp>
          <p:nvSpPr>
            <p:cNvPr id="1029" name="AutoShape 5"/>
            <p:cNvSpPr>
              <a:spLocks noChangeAspect="1" noChangeArrowheads="1" noTextEdit="1"/>
            </p:cNvSpPr>
            <p:nvPr/>
          </p:nvSpPr>
          <p:spPr bwMode="auto">
            <a:xfrm>
              <a:off x="4164013" y="2041525"/>
              <a:ext cx="1827212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4178300" y="2297113"/>
              <a:ext cx="1609725" cy="2381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91" y="0"/>
                </a:cxn>
                <a:cxn ang="0">
                  <a:pos x="323" y="24"/>
                </a:cxn>
                <a:cxn ang="0">
                  <a:pos x="1965" y="28"/>
                </a:cxn>
                <a:cxn ang="0">
                  <a:pos x="1994" y="47"/>
                </a:cxn>
                <a:cxn ang="0">
                  <a:pos x="2012" y="79"/>
                </a:cxn>
                <a:cxn ang="0">
                  <a:pos x="2024" y="115"/>
                </a:cxn>
                <a:cxn ang="0">
                  <a:pos x="2027" y="156"/>
                </a:cxn>
                <a:cxn ang="0">
                  <a:pos x="2022" y="195"/>
                </a:cxn>
                <a:cxn ang="0">
                  <a:pos x="2012" y="230"/>
                </a:cxn>
                <a:cxn ang="0">
                  <a:pos x="1996" y="259"/>
                </a:cxn>
                <a:cxn ang="0">
                  <a:pos x="1975" y="276"/>
                </a:cxn>
                <a:cxn ang="0">
                  <a:pos x="335" y="276"/>
                </a:cxn>
                <a:cxn ang="0">
                  <a:pos x="313" y="295"/>
                </a:cxn>
                <a:cxn ang="0">
                  <a:pos x="297" y="301"/>
                </a:cxn>
                <a:cxn ang="0">
                  <a:pos x="33" y="299"/>
                </a:cxn>
                <a:cxn ang="0">
                  <a:pos x="17" y="274"/>
                </a:cxn>
                <a:cxn ang="0">
                  <a:pos x="6" y="236"/>
                </a:cxn>
                <a:cxn ang="0">
                  <a:pos x="0" y="189"/>
                </a:cxn>
                <a:cxn ang="0">
                  <a:pos x="0" y="140"/>
                </a:cxn>
                <a:cxn ang="0">
                  <a:pos x="4" y="91"/>
                </a:cxn>
                <a:cxn ang="0">
                  <a:pos x="13" y="49"/>
                </a:cxn>
                <a:cxn ang="0">
                  <a:pos x="27" y="18"/>
                </a:cxn>
                <a:cxn ang="0">
                  <a:pos x="44" y="0"/>
                </a:cxn>
              </a:cxnLst>
              <a:rect l="0" t="0" r="r" b="b"/>
              <a:pathLst>
                <a:path w="2027" h="301">
                  <a:moveTo>
                    <a:pt x="44" y="0"/>
                  </a:moveTo>
                  <a:lnTo>
                    <a:pt x="291" y="0"/>
                  </a:lnTo>
                  <a:lnTo>
                    <a:pt x="323" y="24"/>
                  </a:lnTo>
                  <a:lnTo>
                    <a:pt x="1965" y="28"/>
                  </a:lnTo>
                  <a:lnTo>
                    <a:pt x="1994" y="47"/>
                  </a:lnTo>
                  <a:lnTo>
                    <a:pt x="2012" y="79"/>
                  </a:lnTo>
                  <a:lnTo>
                    <a:pt x="2024" y="115"/>
                  </a:lnTo>
                  <a:lnTo>
                    <a:pt x="2027" y="156"/>
                  </a:lnTo>
                  <a:lnTo>
                    <a:pt x="2022" y="195"/>
                  </a:lnTo>
                  <a:lnTo>
                    <a:pt x="2012" y="230"/>
                  </a:lnTo>
                  <a:lnTo>
                    <a:pt x="1996" y="259"/>
                  </a:lnTo>
                  <a:lnTo>
                    <a:pt x="1975" y="276"/>
                  </a:lnTo>
                  <a:lnTo>
                    <a:pt x="335" y="276"/>
                  </a:lnTo>
                  <a:lnTo>
                    <a:pt x="313" y="295"/>
                  </a:lnTo>
                  <a:lnTo>
                    <a:pt x="297" y="301"/>
                  </a:lnTo>
                  <a:lnTo>
                    <a:pt x="33" y="299"/>
                  </a:lnTo>
                  <a:lnTo>
                    <a:pt x="17" y="274"/>
                  </a:lnTo>
                  <a:lnTo>
                    <a:pt x="6" y="236"/>
                  </a:lnTo>
                  <a:lnTo>
                    <a:pt x="0" y="189"/>
                  </a:lnTo>
                  <a:lnTo>
                    <a:pt x="0" y="140"/>
                  </a:lnTo>
                  <a:lnTo>
                    <a:pt x="4" y="91"/>
                  </a:lnTo>
                  <a:lnTo>
                    <a:pt x="13" y="49"/>
                  </a:lnTo>
                  <a:lnTo>
                    <a:pt x="27" y="1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4197350" y="2324100"/>
              <a:ext cx="1608137" cy="2381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291" y="0"/>
                </a:cxn>
                <a:cxn ang="0">
                  <a:pos x="323" y="24"/>
                </a:cxn>
                <a:cxn ang="0">
                  <a:pos x="1965" y="26"/>
                </a:cxn>
                <a:cxn ang="0">
                  <a:pos x="1994" y="47"/>
                </a:cxn>
                <a:cxn ang="0">
                  <a:pos x="2013" y="77"/>
                </a:cxn>
                <a:cxn ang="0">
                  <a:pos x="2024" y="115"/>
                </a:cxn>
                <a:cxn ang="0">
                  <a:pos x="2027" y="154"/>
                </a:cxn>
                <a:cxn ang="0">
                  <a:pos x="2023" y="194"/>
                </a:cxn>
                <a:cxn ang="0">
                  <a:pos x="2012" y="230"/>
                </a:cxn>
                <a:cxn ang="0">
                  <a:pos x="1996" y="257"/>
                </a:cxn>
                <a:cxn ang="0">
                  <a:pos x="1974" y="275"/>
                </a:cxn>
                <a:cxn ang="0">
                  <a:pos x="335" y="275"/>
                </a:cxn>
                <a:cxn ang="0">
                  <a:pos x="313" y="293"/>
                </a:cxn>
                <a:cxn ang="0">
                  <a:pos x="297" y="300"/>
                </a:cxn>
                <a:cxn ang="0">
                  <a:pos x="33" y="299"/>
                </a:cxn>
                <a:cxn ang="0">
                  <a:pos x="17" y="274"/>
                </a:cxn>
                <a:cxn ang="0">
                  <a:pos x="6" y="236"/>
                </a:cxn>
                <a:cxn ang="0">
                  <a:pos x="0" y="188"/>
                </a:cxn>
                <a:cxn ang="0">
                  <a:pos x="0" y="139"/>
                </a:cxn>
                <a:cxn ang="0">
                  <a:pos x="5" y="91"/>
                </a:cxn>
                <a:cxn ang="0">
                  <a:pos x="14" y="48"/>
                </a:cxn>
                <a:cxn ang="0">
                  <a:pos x="28" y="17"/>
                </a:cxn>
                <a:cxn ang="0">
                  <a:pos x="45" y="0"/>
                </a:cxn>
              </a:cxnLst>
              <a:rect l="0" t="0" r="r" b="b"/>
              <a:pathLst>
                <a:path w="2027" h="300">
                  <a:moveTo>
                    <a:pt x="45" y="0"/>
                  </a:moveTo>
                  <a:lnTo>
                    <a:pt x="291" y="0"/>
                  </a:lnTo>
                  <a:lnTo>
                    <a:pt x="323" y="24"/>
                  </a:lnTo>
                  <a:lnTo>
                    <a:pt x="1965" y="26"/>
                  </a:lnTo>
                  <a:lnTo>
                    <a:pt x="1994" y="47"/>
                  </a:lnTo>
                  <a:lnTo>
                    <a:pt x="2013" y="77"/>
                  </a:lnTo>
                  <a:lnTo>
                    <a:pt x="2024" y="115"/>
                  </a:lnTo>
                  <a:lnTo>
                    <a:pt x="2027" y="154"/>
                  </a:lnTo>
                  <a:lnTo>
                    <a:pt x="2023" y="194"/>
                  </a:lnTo>
                  <a:lnTo>
                    <a:pt x="2012" y="230"/>
                  </a:lnTo>
                  <a:lnTo>
                    <a:pt x="1996" y="257"/>
                  </a:lnTo>
                  <a:lnTo>
                    <a:pt x="1974" y="275"/>
                  </a:lnTo>
                  <a:lnTo>
                    <a:pt x="335" y="275"/>
                  </a:lnTo>
                  <a:lnTo>
                    <a:pt x="313" y="293"/>
                  </a:lnTo>
                  <a:lnTo>
                    <a:pt x="297" y="300"/>
                  </a:lnTo>
                  <a:lnTo>
                    <a:pt x="33" y="299"/>
                  </a:lnTo>
                  <a:lnTo>
                    <a:pt x="17" y="274"/>
                  </a:lnTo>
                  <a:lnTo>
                    <a:pt x="6" y="236"/>
                  </a:lnTo>
                  <a:lnTo>
                    <a:pt x="0" y="188"/>
                  </a:lnTo>
                  <a:lnTo>
                    <a:pt x="0" y="139"/>
                  </a:lnTo>
                  <a:lnTo>
                    <a:pt x="5" y="91"/>
                  </a:lnTo>
                  <a:lnTo>
                    <a:pt x="14" y="48"/>
                  </a:lnTo>
                  <a:lnTo>
                    <a:pt x="28" y="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auto">
            <a:xfrm>
              <a:off x="4240213" y="2332038"/>
              <a:ext cx="220662" cy="2206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26"/>
                </a:cxn>
                <a:cxn ang="0">
                  <a:pos x="26" y="60"/>
                </a:cxn>
                <a:cxn ang="0">
                  <a:pos x="33" y="98"/>
                </a:cxn>
                <a:cxn ang="0">
                  <a:pos x="37" y="137"/>
                </a:cxn>
                <a:cxn ang="0">
                  <a:pos x="35" y="177"/>
                </a:cxn>
                <a:cxn ang="0">
                  <a:pos x="30" y="215"/>
                </a:cxn>
                <a:cxn ang="0">
                  <a:pos x="21" y="250"/>
                </a:cxn>
                <a:cxn ang="0">
                  <a:pos x="8" y="278"/>
                </a:cxn>
                <a:cxn ang="0">
                  <a:pos x="236" y="278"/>
                </a:cxn>
                <a:cxn ang="0">
                  <a:pos x="254" y="252"/>
                </a:cxn>
                <a:cxn ang="0">
                  <a:pos x="267" y="219"/>
                </a:cxn>
                <a:cxn ang="0">
                  <a:pos x="275" y="181"/>
                </a:cxn>
                <a:cxn ang="0">
                  <a:pos x="277" y="142"/>
                </a:cxn>
                <a:cxn ang="0">
                  <a:pos x="274" y="101"/>
                </a:cxn>
                <a:cxn ang="0">
                  <a:pos x="265" y="63"/>
                </a:cxn>
                <a:cxn ang="0">
                  <a:pos x="250" y="30"/>
                </a:cxn>
                <a:cxn ang="0">
                  <a:pos x="229" y="2"/>
                </a:cxn>
                <a:cxn ang="0">
                  <a:pos x="0" y="0"/>
                </a:cxn>
              </a:cxnLst>
              <a:rect l="0" t="0" r="r" b="b"/>
              <a:pathLst>
                <a:path w="277" h="278">
                  <a:moveTo>
                    <a:pt x="0" y="0"/>
                  </a:moveTo>
                  <a:lnTo>
                    <a:pt x="15" y="26"/>
                  </a:lnTo>
                  <a:lnTo>
                    <a:pt x="26" y="60"/>
                  </a:lnTo>
                  <a:lnTo>
                    <a:pt x="33" y="98"/>
                  </a:lnTo>
                  <a:lnTo>
                    <a:pt x="37" y="137"/>
                  </a:lnTo>
                  <a:lnTo>
                    <a:pt x="35" y="177"/>
                  </a:lnTo>
                  <a:lnTo>
                    <a:pt x="30" y="215"/>
                  </a:lnTo>
                  <a:lnTo>
                    <a:pt x="21" y="250"/>
                  </a:lnTo>
                  <a:lnTo>
                    <a:pt x="8" y="278"/>
                  </a:lnTo>
                  <a:lnTo>
                    <a:pt x="236" y="278"/>
                  </a:lnTo>
                  <a:lnTo>
                    <a:pt x="254" y="252"/>
                  </a:lnTo>
                  <a:lnTo>
                    <a:pt x="267" y="219"/>
                  </a:lnTo>
                  <a:lnTo>
                    <a:pt x="275" y="181"/>
                  </a:lnTo>
                  <a:lnTo>
                    <a:pt x="277" y="142"/>
                  </a:lnTo>
                  <a:lnTo>
                    <a:pt x="274" y="101"/>
                  </a:lnTo>
                  <a:lnTo>
                    <a:pt x="265" y="63"/>
                  </a:lnTo>
                  <a:lnTo>
                    <a:pt x="250" y="30"/>
                  </a:lnTo>
                  <a:lnTo>
                    <a:pt x="22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4243388" y="2338388"/>
              <a:ext cx="217487" cy="206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25"/>
                </a:cxn>
                <a:cxn ang="0">
                  <a:pos x="25" y="58"/>
                </a:cxn>
                <a:cxn ang="0">
                  <a:pos x="31" y="92"/>
                </a:cxn>
                <a:cxn ang="0">
                  <a:pos x="35" y="129"/>
                </a:cxn>
                <a:cxn ang="0">
                  <a:pos x="33" y="166"/>
                </a:cxn>
                <a:cxn ang="0">
                  <a:pos x="29" y="201"/>
                </a:cxn>
                <a:cxn ang="0">
                  <a:pos x="21" y="234"/>
                </a:cxn>
                <a:cxn ang="0">
                  <a:pos x="9" y="260"/>
                </a:cxn>
                <a:cxn ang="0">
                  <a:pos x="23" y="260"/>
                </a:cxn>
                <a:cxn ang="0">
                  <a:pos x="38" y="260"/>
                </a:cxn>
                <a:cxn ang="0">
                  <a:pos x="52" y="260"/>
                </a:cxn>
                <a:cxn ang="0">
                  <a:pos x="67" y="260"/>
                </a:cxn>
                <a:cxn ang="0">
                  <a:pos x="81" y="260"/>
                </a:cxn>
                <a:cxn ang="0">
                  <a:pos x="95" y="260"/>
                </a:cxn>
                <a:cxn ang="0">
                  <a:pos x="110" y="260"/>
                </a:cxn>
                <a:cxn ang="0">
                  <a:pos x="123" y="260"/>
                </a:cxn>
                <a:cxn ang="0">
                  <a:pos x="137" y="260"/>
                </a:cxn>
                <a:cxn ang="0">
                  <a:pos x="152" y="260"/>
                </a:cxn>
                <a:cxn ang="0">
                  <a:pos x="166" y="260"/>
                </a:cxn>
                <a:cxn ang="0">
                  <a:pos x="181" y="260"/>
                </a:cxn>
                <a:cxn ang="0">
                  <a:pos x="195" y="260"/>
                </a:cxn>
                <a:cxn ang="0">
                  <a:pos x="209" y="260"/>
                </a:cxn>
                <a:cxn ang="0">
                  <a:pos x="224" y="260"/>
                </a:cxn>
                <a:cxn ang="0">
                  <a:pos x="237" y="260"/>
                </a:cxn>
                <a:cxn ang="0">
                  <a:pos x="254" y="235"/>
                </a:cxn>
                <a:cxn ang="0">
                  <a:pos x="266" y="204"/>
                </a:cxn>
                <a:cxn ang="0">
                  <a:pos x="273" y="169"/>
                </a:cxn>
                <a:cxn ang="0">
                  <a:pos x="274" y="132"/>
                </a:cxn>
                <a:cxn ang="0">
                  <a:pos x="271" y="94"/>
                </a:cxn>
                <a:cxn ang="0">
                  <a:pos x="263" y="60"/>
                </a:cxn>
                <a:cxn ang="0">
                  <a:pos x="249" y="28"/>
                </a:cxn>
                <a:cxn ang="0">
                  <a:pos x="231" y="2"/>
                </a:cxn>
                <a:cxn ang="0">
                  <a:pos x="217" y="2"/>
                </a:cxn>
                <a:cxn ang="0">
                  <a:pos x="202" y="2"/>
                </a:cxn>
                <a:cxn ang="0">
                  <a:pos x="188" y="2"/>
                </a:cxn>
                <a:cxn ang="0">
                  <a:pos x="173" y="1"/>
                </a:cxn>
                <a:cxn ang="0">
                  <a:pos x="159" y="1"/>
                </a:cxn>
                <a:cxn ang="0">
                  <a:pos x="144" y="1"/>
                </a:cxn>
                <a:cxn ang="0">
                  <a:pos x="130" y="1"/>
                </a:cxn>
                <a:cxn ang="0">
                  <a:pos x="115" y="1"/>
                </a:cxn>
                <a:cxn ang="0">
                  <a:pos x="101" y="1"/>
                </a:cxn>
                <a:cxn ang="0">
                  <a:pos x="86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74" h="260">
                  <a:moveTo>
                    <a:pt x="0" y="0"/>
                  </a:moveTo>
                  <a:lnTo>
                    <a:pt x="15" y="25"/>
                  </a:lnTo>
                  <a:lnTo>
                    <a:pt x="25" y="58"/>
                  </a:lnTo>
                  <a:lnTo>
                    <a:pt x="31" y="92"/>
                  </a:lnTo>
                  <a:lnTo>
                    <a:pt x="35" y="129"/>
                  </a:lnTo>
                  <a:lnTo>
                    <a:pt x="33" y="166"/>
                  </a:lnTo>
                  <a:lnTo>
                    <a:pt x="29" y="201"/>
                  </a:lnTo>
                  <a:lnTo>
                    <a:pt x="21" y="234"/>
                  </a:lnTo>
                  <a:lnTo>
                    <a:pt x="9" y="260"/>
                  </a:lnTo>
                  <a:lnTo>
                    <a:pt x="23" y="260"/>
                  </a:lnTo>
                  <a:lnTo>
                    <a:pt x="38" y="260"/>
                  </a:lnTo>
                  <a:lnTo>
                    <a:pt x="52" y="260"/>
                  </a:lnTo>
                  <a:lnTo>
                    <a:pt x="67" y="260"/>
                  </a:lnTo>
                  <a:lnTo>
                    <a:pt x="81" y="260"/>
                  </a:lnTo>
                  <a:lnTo>
                    <a:pt x="95" y="260"/>
                  </a:lnTo>
                  <a:lnTo>
                    <a:pt x="110" y="260"/>
                  </a:lnTo>
                  <a:lnTo>
                    <a:pt x="123" y="260"/>
                  </a:lnTo>
                  <a:lnTo>
                    <a:pt x="137" y="260"/>
                  </a:lnTo>
                  <a:lnTo>
                    <a:pt x="152" y="260"/>
                  </a:lnTo>
                  <a:lnTo>
                    <a:pt x="166" y="260"/>
                  </a:lnTo>
                  <a:lnTo>
                    <a:pt x="181" y="260"/>
                  </a:lnTo>
                  <a:lnTo>
                    <a:pt x="195" y="260"/>
                  </a:lnTo>
                  <a:lnTo>
                    <a:pt x="209" y="260"/>
                  </a:lnTo>
                  <a:lnTo>
                    <a:pt x="224" y="260"/>
                  </a:lnTo>
                  <a:lnTo>
                    <a:pt x="237" y="260"/>
                  </a:lnTo>
                  <a:lnTo>
                    <a:pt x="254" y="235"/>
                  </a:lnTo>
                  <a:lnTo>
                    <a:pt x="266" y="204"/>
                  </a:lnTo>
                  <a:lnTo>
                    <a:pt x="273" y="169"/>
                  </a:lnTo>
                  <a:lnTo>
                    <a:pt x="274" y="132"/>
                  </a:lnTo>
                  <a:lnTo>
                    <a:pt x="271" y="94"/>
                  </a:lnTo>
                  <a:lnTo>
                    <a:pt x="263" y="60"/>
                  </a:lnTo>
                  <a:lnTo>
                    <a:pt x="249" y="28"/>
                  </a:lnTo>
                  <a:lnTo>
                    <a:pt x="231" y="2"/>
                  </a:lnTo>
                  <a:lnTo>
                    <a:pt x="217" y="2"/>
                  </a:lnTo>
                  <a:lnTo>
                    <a:pt x="202" y="2"/>
                  </a:lnTo>
                  <a:lnTo>
                    <a:pt x="188" y="2"/>
                  </a:lnTo>
                  <a:lnTo>
                    <a:pt x="173" y="1"/>
                  </a:lnTo>
                  <a:lnTo>
                    <a:pt x="159" y="1"/>
                  </a:lnTo>
                  <a:lnTo>
                    <a:pt x="144" y="1"/>
                  </a:lnTo>
                  <a:lnTo>
                    <a:pt x="130" y="1"/>
                  </a:lnTo>
                  <a:lnTo>
                    <a:pt x="115" y="1"/>
                  </a:lnTo>
                  <a:lnTo>
                    <a:pt x="101" y="1"/>
                  </a:lnTo>
                  <a:lnTo>
                    <a:pt x="86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4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4244975" y="2344738"/>
              <a:ext cx="215900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21" y="54"/>
                </a:cxn>
                <a:cxn ang="0">
                  <a:pos x="28" y="86"/>
                </a:cxn>
                <a:cxn ang="0">
                  <a:pos x="31" y="121"/>
                </a:cxn>
                <a:cxn ang="0">
                  <a:pos x="29" y="154"/>
                </a:cxn>
                <a:cxn ang="0">
                  <a:pos x="26" y="188"/>
                </a:cxn>
                <a:cxn ang="0">
                  <a:pos x="18" y="216"/>
                </a:cxn>
                <a:cxn ang="0">
                  <a:pos x="8" y="242"/>
                </a:cxn>
                <a:cxn ang="0">
                  <a:pos x="21" y="242"/>
                </a:cxn>
                <a:cxn ang="0">
                  <a:pos x="36" y="242"/>
                </a:cxn>
                <a:cxn ang="0">
                  <a:pos x="50" y="242"/>
                </a:cxn>
                <a:cxn ang="0">
                  <a:pos x="65" y="242"/>
                </a:cxn>
                <a:cxn ang="0">
                  <a:pos x="79" y="242"/>
                </a:cxn>
                <a:cxn ang="0">
                  <a:pos x="93" y="242"/>
                </a:cxn>
                <a:cxn ang="0">
                  <a:pos x="108" y="242"/>
                </a:cxn>
                <a:cxn ang="0">
                  <a:pos x="122" y="242"/>
                </a:cxn>
                <a:cxn ang="0">
                  <a:pos x="137" y="242"/>
                </a:cxn>
                <a:cxn ang="0">
                  <a:pos x="150" y="242"/>
                </a:cxn>
                <a:cxn ang="0">
                  <a:pos x="164" y="242"/>
                </a:cxn>
                <a:cxn ang="0">
                  <a:pos x="179" y="242"/>
                </a:cxn>
                <a:cxn ang="0">
                  <a:pos x="193" y="242"/>
                </a:cxn>
                <a:cxn ang="0">
                  <a:pos x="208" y="242"/>
                </a:cxn>
                <a:cxn ang="0">
                  <a:pos x="222" y="242"/>
                </a:cxn>
                <a:cxn ang="0">
                  <a:pos x="237" y="242"/>
                </a:cxn>
                <a:cxn ang="0">
                  <a:pos x="252" y="219"/>
                </a:cxn>
                <a:cxn ang="0">
                  <a:pos x="262" y="190"/>
                </a:cxn>
                <a:cxn ang="0">
                  <a:pos x="269" y="158"/>
                </a:cxn>
                <a:cxn ang="0">
                  <a:pos x="270" y="123"/>
                </a:cxn>
                <a:cxn ang="0">
                  <a:pos x="268" y="89"/>
                </a:cxn>
                <a:cxn ang="0">
                  <a:pos x="260" y="55"/>
                </a:cxn>
                <a:cxn ang="0">
                  <a:pos x="248" y="27"/>
                </a:cxn>
                <a:cxn ang="0">
                  <a:pos x="231" y="2"/>
                </a:cxn>
                <a:cxn ang="0">
                  <a:pos x="216" y="2"/>
                </a:cxn>
                <a:cxn ang="0">
                  <a:pos x="202" y="2"/>
                </a:cxn>
                <a:cxn ang="0">
                  <a:pos x="187" y="2"/>
                </a:cxn>
                <a:cxn ang="0">
                  <a:pos x="174" y="2"/>
                </a:cxn>
                <a:cxn ang="0">
                  <a:pos x="159" y="2"/>
                </a:cxn>
                <a:cxn ang="0">
                  <a:pos x="145" y="2"/>
                </a:cxn>
                <a:cxn ang="0">
                  <a:pos x="130" y="2"/>
                </a:cxn>
                <a:cxn ang="0">
                  <a:pos x="116" y="1"/>
                </a:cxn>
                <a:cxn ang="0">
                  <a:pos x="101" y="1"/>
                </a:cxn>
                <a:cxn ang="0">
                  <a:pos x="86" y="1"/>
                </a:cxn>
                <a:cxn ang="0">
                  <a:pos x="72" y="1"/>
                </a:cxn>
                <a:cxn ang="0">
                  <a:pos x="57" y="1"/>
                </a:cxn>
                <a:cxn ang="0">
                  <a:pos x="43" y="1"/>
                </a:cxn>
                <a:cxn ang="0">
                  <a:pos x="28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70" h="242">
                  <a:moveTo>
                    <a:pt x="0" y="0"/>
                  </a:moveTo>
                  <a:lnTo>
                    <a:pt x="12" y="24"/>
                  </a:lnTo>
                  <a:lnTo>
                    <a:pt x="21" y="54"/>
                  </a:lnTo>
                  <a:lnTo>
                    <a:pt x="28" y="86"/>
                  </a:lnTo>
                  <a:lnTo>
                    <a:pt x="31" y="121"/>
                  </a:lnTo>
                  <a:lnTo>
                    <a:pt x="29" y="154"/>
                  </a:lnTo>
                  <a:lnTo>
                    <a:pt x="26" y="188"/>
                  </a:lnTo>
                  <a:lnTo>
                    <a:pt x="18" y="216"/>
                  </a:lnTo>
                  <a:lnTo>
                    <a:pt x="8" y="242"/>
                  </a:lnTo>
                  <a:lnTo>
                    <a:pt x="21" y="242"/>
                  </a:lnTo>
                  <a:lnTo>
                    <a:pt x="36" y="242"/>
                  </a:lnTo>
                  <a:lnTo>
                    <a:pt x="50" y="242"/>
                  </a:lnTo>
                  <a:lnTo>
                    <a:pt x="65" y="242"/>
                  </a:lnTo>
                  <a:lnTo>
                    <a:pt x="79" y="242"/>
                  </a:lnTo>
                  <a:lnTo>
                    <a:pt x="93" y="242"/>
                  </a:lnTo>
                  <a:lnTo>
                    <a:pt x="108" y="242"/>
                  </a:lnTo>
                  <a:lnTo>
                    <a:pt x="122" y="242"/>
                  </a:lnTo>
                  <a:lnTo>
                    <a:pt x="137" y="242"/>
                  </a:lnTo>
                  <a:lnTo>
                    <a:pt x="150" y="242"/>
                  </a:lnTo>
                  <a:lnTo>
                    <a:pt x="164" y="242"/>
                  </a:lnTo>
                  <a:lnTo>
                    <a:pt x="179" y="242"/>
                  </a:lnTo>
                  <a:lnTo>
                    <a:pt x="193" y="242"/>
                  </a:lnTo>
                  <a:lnTo>
                    <a:pt x="208" y="242"/>
                  </a:lnTo>
                  <a:lnTo>
                    <a:pt x="222" y="242"/>
                  </a:lnTo>
                  <a:lnTo>
                    <a:pt x="237" y="242"/>
                  </a:lnTo>
                  <a:lnTo>
                    <a:pt x="252" y="219"/>
                  </a:lnTo>
                  <a:lnTo>
                    <a:pt x="262" y="190"/>
                  </a:lnTo>
                  <a:lnTo>
                    <a:pt x="269" y="158"/>
                  </a:lnTo>
                  <a:lnTo>
                    <a:pt x="270" y="123"/>
                  </a:lnTo>
                  <a:lnTo>
                    <a:pt x="268" y="89"/>
                  </a:lnTo>
                  <a:lnTo>
                    <a:pt x="260" y="55"/>
                  </a:lnTo>
                  <a:lnTo>
                    <a:pt x="248" y="27"/>
                  </a:lnTo>
                  <a:lnTo>
                    <a:pt x="231" y="2"/>
                  </a:lnTo>
                  <a:lnTo>
                    <a:pt x="216" y="2"/>
                  </a:lnTo>
                  <a:lnTo>
                    <a:pt x="202" y="2"/>
                  </a:lnTo>
                  <a:lnTo>
                    <a:pt x="187" y="2"/>
                  </a:lnTo>
                  <a:lnTo>
                    <a:pt x="174" y="2"/>
                  </a:lnTo>
                  <a:lnTo>
                    <a:pt x="159" y="2"/>
                  </a:lnTo>
                  <a:lnTo>
                    <a:pt x="145" y="2"/>
                  </a:lnTo>
                  <a:lnTo>
                    <a:pt x="130" y="2"/>
                  </a:lnTo>
                  <a:lnTo>
                    <a:pt x="116" y="1"/>
                  </a:lnTo>
                  <a:lnTo>
                    <a:pt x="101" y="1"/>
                  </a:lnTo>
                  <a:lnTo>
                    <a:pt x="86" y="1"/>
                  </a:lnTo>
                  <a:lnTo>
                    <a:pt x="72" y="1"/>
                  </a:lnTo>
                  <a:lnTo>
                    <a:pt x="57" y="1"/>
                  </a:lnTo>
                  <a:lnTo>
                    <a:pt x="43" y="1"/>
                  </a:lnTo>
                  <a:lnTo>
                    <a:pt x="28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4248150" y="2352675"/>
              <a:ext cx="212725" cy="176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3"/>
                </a:cxn>
                <a:cxn ang="0">
                  <a:pos x="21" y="50"/>
                </a:cxn>
                <a:cxn ang="0">
                  <a:pos x="25" y="80"/>
                </a:cxn>
                <a:cxn ang="0">
                  <a:pos x="28" y="111"/>
                </a:cxn>
                <a:cxn ang="0">
                  <a:pos x="26" y="142"/>
                </a:cxn>
                <a:cxn ang="0">
                  <a:pos x="23" y="172"/>
                </a:cxn>
                <a:cxn ang="0">
                  <a:pos x="16" y="199"/>
                </a:cxn>
                <a:cxn ang="0">
                  <a:pos x="7" y="222"/>
                </a:cxn>
                <a:cxn ang="0">
                  <a:pos x="22" y="222"/>
                </a:cxn>
                <a:cxn ang="0">
                  <a:pos x="36" y="222"/>
                </a:cxn>
                <a:cxn ang="0">
                  <a:pos x="51" y="222"/>
                </a:cxn>
                <a:cxn ang="0">
                  <a:pos x="65" y="222"/>
                </a:cxn>
                <a:cxn ang="0">
                  <a:pos x="79" y="222"/>
                </a:cxn>
                <a:cxn ang="0">
                  <a:pos x="93" y="222"/>
                </a:cxn>
                <a:cxn ang="0">
                  <a:pos x="108" y="222"/>
                </a:cxn>
                <a:cxn ang="0">
                  <a:pos x="122" y="222"/>
                </a:cxn>
                <a:cxn ang="0">
                  <a:pos x="136" y="222"/>
                </a:cxn>
                <a:cxn ang="0">
                  <a:pos x="151" y="222"/>
                </a:cxn>
                <a:cxn ang="0">
                  <a:pos x="165" y="222"/>
                </a:cxn>
                <a:cxn ang="0">
                  <a:pos x="180" y="222"/>
                </a:cxn>
                <a:cxn ang="0">
                  <a:pos x="194" y="222"/>
                </a:cxn>
                <a:cxn ang="0">
                  <a:pos x="209" y="222"/>
                </a:cxn>
                <a:cxn ang="0">
                  <a:pos x="222" y="222"/>
                </a:cxn>
                <a:cxn ang="0">
                  <a:pos x="237" y="222"/>
                </a:cxn>
                <a:cxn ang="0">
                  <a:pos x="251" y="202"/>
                </a:cxn>
                <a:cxn ang="0">
                  <a:pos x="260" y="175"/>
                </a:cxn>
                <a:cxn ang="0">
                  <a:pos x="266" y="145"/>
                </a:cxn>
                <a:cxn ang="0">
                  <a:pos x="267" y="114"/>
                </a:cxn>
                <a:cxn ang="0">
                  <a:pos x="265" y="82"/>
                </a:cxn>
                <a:cxn ang="0">
                  <a:pos x="258" y="52"/>
                </a:cxn>
                <a:cxn ang="0">
                  <a:pos x="247" y="24"/>
                </a:cxn>
                <a:cxn ang="0">
                  <a:pos x="232" y="3"/>
                </a:cxn>
                <a:cxn ang="0">
                  <a:pos x="217" y="3"/>
                </a:cxn>
                <a:cxn ang="0">
                  <a:pos x="203" y="3"/>
                </a:cxn>
                <a:cxn ang="0">
                  <a:pos x="188" y="1"/>
                </a:cxn>
                <a:cxn ang="0">
                  <a:pos x="174" y="1"/>
                </a:cxn>
                <a:cxn ang="0">
                  <a:pos x="159" y="1"/>
                </a:cxn>
                <a:cxn ang="0">
                  <a:pos x="145" y="1"/>
                </a:cxn>
                <a:cxn ang="0">
                  <a:pos x="130" y="1"/>
                </a:cxn>
                <a:cxn ang="0">
                  <a:pos x="116" y="1"/>
                </a:cxn>
                <a:cxn ang="0">
                  <a:pos x="101" y="0"/>
                </a:cxn>
                <a:cxn ang="0">
                  <a:pos x="86" y="0"/>
                </a:cxn>
                <a:cxn ang="0">
                  <a:pos x="73" y="0"/>
                </a:cxn>
                <a:cxn ang="0">
                  <a:pos x="58" y="0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7" h="222">
                  <a:moveTo>
                    <a:pt x="0" y="0"/>
                  </a:moveTo>
                  <a:lnTo>
                    <a:pt x="12" y="23"/>
                  </a:lnTo>
                  <a:lnTo>
                    <a:pt x="21" y="50"/>
                  </a:lnTo>
                  <a:lnTo>
                    <a:pt x="25" y="80"/>
                  </a:lnTo>
                  <a:lnTo>
                    <a:pt x="28" y="111"/>
                  </a:lnTo>
                  <a:lnTo>
                    <a:pt x="26" y="142"/>
                  </a:lnTo>
                  <a:lnTo>
                    <a:pt x="23" y="172"/>
                  </a:lnTo>
                  <a:lnTo>
                    <a:pt x="16" y="199"/>
                  </a:lnTo>
                  <a:lnTo>
                    <a:pt x="7" y="222"/>
                  </a:lnTo>
                  <a:lnTo>
                    <a:pt x="22" y="222"/>
                  </a:lnTo>
                  <a:lnTo>
                    <a:pt x="36" y="222"/>
                  </a:lnTo>
                  <a:lnTo>
                    <a:pt x="51" y="222"/>
                  </a:lnTo>
                  <a:lnTo>
                    <a:pt x="65" y="222"/>
                  </a:lnTo>
                  <a:lnTo>
                    <a:pt x="79" y="222"/>
                  </a:lnTo>
                  <a:lnTo>
                    <a:pt x="93" y="222"/>
                  </a:lnTo>
                  <a:lnTo>
                    <a:pt x="108" y="222"/>
                  </a:lnTo>
                  <a:lnTo>
                    <a:pt x="122" y="222"/>
                  </a:lnTo>
                  <a:lnTo>
                    <a:pt x="136" y="222"/>
                  </a:lnTo>
                  <a:lnTo>
                    <a:pt x="151" y="222"/>
                  </a:lnTo>
                  <a:lnTo>
                    <a:pt x="165" y="222"/>
                  </a:lnTo>
                  <a:lnTo>
                    <a:pt x="180" y="222"/>
                  </a:lnTo>
                  <a:lnTo>
                    <a:pt x="194" y="222"/>
                  </a:lnTo>
                  <a:lnTo>
                    <a:pt x="209" y="222"/>
                  </a:lnTo>
                  <a:lnTo>
                    <a:pt x="222" y="222"/>
                  </a:lnTo>
                  <a:lnTo>
                    <a:pt x="237" y="222"/>
                  </a:lnTo>
                  <a:lnTo>
                    <a:pt x="251" y="202"/>
                  </a:lnTo>
                  <a:lnTo>
                    <a:pt x="260" y="175"/>
                  </a:lnTo>
                  <a:lnTo>
                    <a:pt x="266" y="145"/>
                  </a:lnTo>
                  <a:lnTo>
                    <a:pt x="267" y="114"/>
                  </a:lnTo>
                  <a:lnTo>
                    <a:pt x="265" y="82"/>
                  </a:lnTo>
                  <a:lnTo>
                    <a:pt x="258" y="52"/>
                  </a:lnTo>
                  <a:lnTo>
                    <a:pt x="247" y="24"/>
                  </a:lnTo>
                  <a:lnTo>
                    <a:pt x="232" y="3"/>
                  </a:lnTo>
                  <a:lnTo>
                    <a:pt x="217" y="3"/>
                  </a:lnTo>
                  <a:lnTo>
                    <a:pt x="203" y="3"/>
                  </a:lnTo>
                  <a:lnTo>
                    <a:pt x="188" y="1"/>
                  </a:lnTo>
                  <a:lnTo>
                    <a:pt x="174" y="1"/>
                  </a:lnTo>
                  <a:lnTo>
                    <a:pt x="159" y="1"/>
                  </a:lnTo>
                  <a:lnTo>
                    <a:pt x="145" y="1"/>
                  </a:lnTo>
                  <a:lnTo>
                    <a:pt x="130" y="1"/>
                  </a:lnTo>
                  <a:lnTo>
                    <a:pt x="116" y="1"/>
                  </a:lnTo>
                  <a:lnTo>
                    <a:pt x="101" y="0"/>
                  </a:lnTo>
                  <a:lnTo>
                    <a:pt x="86" y="0"/>
                  </a:lnTo>
                  <a:lnTo>
                    <a:pt x="73" y="0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63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4251325" y="2357438"/>
              <a:ext cx="209550" cy="163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6"/>
                </a:cxn>
                <a:cxn ang="0">
                  <a:pos x="25" y="103"/>
                </a:cxn>
                <a:cxn ang="0">
                  <a:pos x="21" y="159"/>
                </a:cxn>
                <a:cxn ang="0">
                  <a:pos x="7" y="205"/>
                </a:cxn>
                <a:cxn ang="0">
                  <a:pos x="21" y="205"/>
                </a:cxn>
                <a:cxn ang="0">
                  <a:pos x="36" y="205"/>
                </a:cxn>
                <a:cxn ang="0">
                  <a:pos x="50" y="205"/>
                </a:cxn>
                <a:cxn ang="0">
                  <a:pos x="65" y="205"/>
                </a:cxn>
                <a:cxn ang="0">
                  <a:pos x="79" y="205"/>
                </a:cxn>
                <a:cxn ang="0">
                  <a:pos x="94" y="205"/>
                </a:cxn>
                <a:cxn ang="0">
                  <a:pos x="108" y="205"/>
                </a:cxn>
                <a:cxn ang="0">
                  <a:pos x="123" y="205"/>
                </a:cxn>
                <a:cxn ang="0">
                  <a:pos x="136" y="205"/>
                </a:cxn>
                <a:cxn ang="0">
                  <a:pos x="151" y="205"/>
                </a:cxn>
                <a:cxn ang="0">
                  <a:pos x="165" y="205"/>
                </a:cxn>
                <a:cxn ang="0">
                  <a:pos x="180" y="205"/>
                </a:cxn>
                <a:cxn ang="0">
                  <a:pos x="194" y="205"/>
                </a:cxn>
                <a:cxn ang="0">
                  <a:pos x="209" y="205"/>
                </a:cxn>
                <a:cxn ang="0">
                  <a:pos x="223" y="205"/>
                </a:cxn>
                <a:cxn ang="0">
                  <a:pos x="238" y="205"/>
                </a:cxn>
                <a:cxn ang="0">
                  <a:pos x="249" y="185"/>
                </a:cxn>
                <a:cxn ang="0">
                  <a:pos x="259" y="162"/>
                </a:cxn>
                <a:cxn ang="0">
                  <a:pos x="263" y="135"/>
                </a:cxn>
                <a:cxn ang="0">
                  <a:pos x="264" y="106"/>
                </a:cxn>
                <a:cxn ang="0">
                  <a:pos x="262" y="76"/>
                </a:cxn>
                <a:cxn ang="0">
                  <a:pos x="256" y="49"/>
                </a:cxn>
                <a:cxn ang="0">
                  <a:pos x="247" y="23"/>
                </a:cxn>
                <a:cxn ang="0">
                  <a:pos x="233" y="4"/>
                </a:cxn>
                <a:cxn ang="0">
                  <a:pos x="218" y="4"/>
                </a:cxn>
                <a:cxn ang="0">
                  <a:pos x="204" y="3"/>
                </a:cxn>
                <a:cxn ang="0">
                  <a:pos x="189" y="3"/>
                </a:cxn>
                <a:cxn ang="0">
                  <a:pos x="174" y="3"/>
                </a:cxn>
                <a:cxn ang="0">
                  <a:pos x="161" y="3"/>
                </a:cxn>
                <a:cxn ang="0">
                  <a:pos x="146" y="1"/>
                </a:cxn>
                <a:cxn ang="0">
                  <a:pos x="131" y="1"/>
                </a:cxn>
                <a:cxn ang="0">
                  <a:pos x="117" y="1"/>
                </a:cxn>
                <a:cxn ang="0">
                  <a:pos x="102" y="1"/>
                </a:cxn>
                <a:cxn ang="0">
                  <a:pos x="87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4" h="205">
                  <a:moveTo>
                    <a:pt x="0" y="0"/>
                  </a:moveTo>
                  <a:lnTo>
                    <a:pt x="18" y="46"/>
                  </a:lnTo>
                  <a:lnTo>
                    <a:pt x="25" y="103"/>
                  </a:lnTo>
                  <a:lnTo>
                    <a:pt x="21" y="159"/>
                  </a:lnTo>
                  <a:lnTo>
                    <a:pt x="7" y="205"/>
                  </a:lnTo>
                  <a:lnTo>
                    <a:pt x="21" y="205"/>
                  </a:lnTo>
                  <a:lnTo>
                    <a:pt x="36" y="205"/>
                  </a:lnTo>
                  <a:lnTo>
                    <a:pt x="50" y="205"/>
                  </a:lnTo>
                  <a:lnTo>
                    <a:pt x="65" y="205"/>
                  </a:lnTo>
                  <a:lnTo>
                    <a:pt x="79" y="205"/>
                  </a:lnTo>
                  <a:lnTo>
                    <a:pt x="94" y="205"/>
                  </a:lnTo>
                  <a:lnTo>
                    <a:pt x="108" y="205"/>
                  </a:lnTo>
                  <a:lnTo>
                    <a:pt x="123" y="205"/>
                  </a:lnTo>
                  <a:lnTo>
                    <a:pt x="136" y="205"/>
                  </a:lnTo>
                  <a:lnTo>
                    <a:pt x="151" y="205"/>
                  </a:lnTo>
                  <a:lnTo>
                    <a:pt x="165" y="205"/>
                  </a:lnTo>
                  <a:lnTo>
                    <a:pt x="180" y="205"/>
                  </a:lnTo>
                  <a:lnTo>
                    <a:pt x="194" y="205"/>
                  </a:lnTo>
                  <a:lnTo>
                    <a:pt x="209" y="205"/>
                  </a:lnTo>
                  <a:lnTo>
                    <a:pt x="223" y="205"/>
                  </a:lnTo>
                  <a:lnTo>
                    <a:pt x="238" y="205"/>
                  </a:lnTo>
                  <a:lnTo>
                    <a:pt x="249" y="185"/>
                  </a:lnTo>
                  <a:lnTo>
                    <a:pt x="259" y="162"/>
                  </a:lnTo>
                  <a:lnTo>
                    <a:pt x="263" y="135"/>
                  </a:lnTo>
                  <a:lnTo>
                    <a:pt x="264" y="106"/>
                  </a:lnTo>
                  <a:lnTo>
                    <a:pt x="262" y="76"/>
                  </a:lnTo>
                  <a:lnTo>
                    <a:pt x="256" y="49"/>
                  </a:lnTo>
                  <a:lnTo>
                    <a:pt x="247" y="23"/>
                  </a:lnTo>
                  <a:lnTo>
                    <a:pt x="233" y="4"/>
                  </a:lnTo>
                  <a:lnTo>
                    <a:pt x="218" y="4"/>
                  </a:lnTo>
                  <a:lnTo>
                    <a:pt x="204" y="3"/>
                  </a:lnTo>
                  <a:lnTo>
                    <a:pt x="189" y="3"/>
                  </a:lnTo>
                  <a:lnTo>
                    <a:pt x="174" y="3"/>
                  </a:lnTo>
                  <a:lnTo>
                    <a:pt x="161" y="3"/>
                  </a:lnTo>
                  <a:lnTo>
                    <a:pt x="146" y="1"/>
                  </a:lnTo>
                  <a:lnTo>
                    <a:pt x="131" y="1"/>
                  </a:lnTo>
                  <a:lnTo>
                    <a:pt x="117" y="1"/>
                  </a:lnTo>
                  <a:lnTo>
                    <a:pt x="102" y="1"/>
                  </a:lnTo>
                  <a:lnTo>
                    <a:pt x="87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6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4252913" y="2365375"/>
              <a:ext cx="207962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43"/>
                </a:cxn>
                <a:cxn ang="0">
                  <a:pos x="22" y="94"/>
                </a:cxn>
                <a:cxn ang="0">
                  <a:pos x="18" y="144"/>
                </a:cxn>
                <a:cxn ang="0">
                  <a:pos x="7" y="186"/>
                </a:cxn>
                <a:cxn ang="0">
                  <a:pos x="22" y="186"/>
                </a:cxn>
                <a:cxn ang="0">
                  <a:pos x="35" y="186"/>
                </a:cxn>
                <a:cxn ang="0">
                  <a:pos x="50" y="186"/>
                </a:cxn>
                <a:cxn ang="0">
                  <a:pos x="64" y="186"/>
                </a:cxn>
                <a:cxn ang="0">
                  <a:pos x="79" y="186"/>
                </a:cxn>
                <a:cxn ang="0">
                  <a:pos x="93" y="186"/>
                </a:cxn>
                <a:cxn ang="0">
                  <a:pos x="108" y="186"/>
                </a:cxn>
                <a:cxn ang="0">
                  <a:pos x="123" y="186"/>
                </a:cxn>
                <a:cxn ang="0">
                  <a:pos x="137" y="186"/>
                </a:cxn>
                <a:cxn ang="0">
                  <a:pos x="152" y="186"/>
                </a:cxn>
                <a:cxn ang="0">
                  <a:pos x="166" y="186"/>
                </a:cxn>
                <a:cxn ang="0">
                  <a:pos x="181" y="186"/>
                </a:cxn>
                <a:cxn ang="0">
                  <a:pos x="194" y="186"/>
                </a:cxn>
                <a:cxn ang="0">
                  <a:pos x="209" y="186"/>
                </a:cxn>
                <a:cxn ang="0">
                  <a:pos x="223" y="186"/>
                </a:cxn>
                <a:cxn ang="0">
                  <a:pos x="238" y="186"/>
                </a:cxn>
                <a:cxn ang="0">
                  <a:pos x="249" y="168"/>
                </a:cxn>
                <a:cxn ang="0">
                  <a:pos x="256" y="147"/>
                </a:cxn>
                <a:cxn ang="0">
                  <a:pos x="260" y="122"/>
                </a:cxn>
                <a:cxn ang="0">
                  <a:pos x="261" y="96"/>
                </a:cxn>
                <a:cxn ang="0">
                  <a:pos x="259" y="69"/>
                </a:cxn>
                <a:cxn ang="0">
                  <a:pos x="254" y="44"/>
                </a:cxn>
                <a:cxn ang="0">
                  <a:pos x="245" y="21"/>
                </a:cxn>
                <a:cxn ang="0">
                  <a:pos x="234" y="3"/>
                </a:cxn>
                <a:cxn ang="0">
                  <a:pos x="219" y="3"/>
                </a:cxn>
                <a:cxn ang="0">
                  <a:pos x="205" y="3"/>
                </a:cxn>
                <a:cxn ang="0">
                  <a:pos x="190" y="3"/>
                </a:cxn>
                <a:cxn ang="0">
                  <a:pos x="175" y="3"/>
                </a:cxn>
                <a:cxn ang="0">
                  <a:pos x="160" y="3"/>
                </a:cxn>
                <a:cxn ang="0">
                  <a:pos x="146" y="3"/>
                </a:cxn>
                <a:cxn ang="0">
                  <a:pos x="131" y="3"/>
                </a:cxn>
                <a:cxn ang="0">
                  <a:pos x="117" y="2"/>
                </a:cxn>
                <a:cxn ang="0">
                  <a:pos x="102" y="2"/>
                </a:cxn>
                <a:cxn ang="0">
                  <a:pos x="87" y="2"/>
                </a:cxn>
                <a:cxn ang="0">
                  <a:pos x="73" y="2"/>
                </a:cxn>
                <a:cxn ang="0">
                  <a:pos x="59" y="2"/>
                </a:cxn>
                <a:cxn ang="0">
                  <a:pos x="44" y="2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1" h="186">
                  <a:moveTo>
                    <a:pt x="0" y="0"/>
                  </a:moveTo>
                  <a:lnTo>
                    <a:pt x="16" y="43"/>
                  </a:lnTo>
                  <a:lnTo>
                    <a:pt x="22" y="94"/>
                  </a:lnTo>
                  <a:lnTo>
                    <a:pt x="18" y="144"/>
                  </a:lnTo>
                  <a:lnTo>
                    <a:pt x="7" y="186"/>
                  </a:lnTo>
                  <a:lnTo>
                    <a:pt x="22" y="186"/>
                  </a:lnTo>
                  <a:lnTo>
                    <a:pt x="35" y="186"/>
                  </a:lnTo>
                  <a:lnTo>
                    <a:pt x="50" y="186"/>
                  </a:lnTo>
                  <a:lnTo>
                    <a:pt x="64" y="186"/>
                  </a:lnTo>
                  <a:lnTo>
                    <a:pt x="79" y="186"/>
                  </a:lnTo>
                  <a:lnTo>
                    <a:pt x="93" y="186"/>
                  </a:lnTo>
                  <a:lnTo>
                    <a:pt x="108" y="186"/>
                  </a:lnTo>
                  <a:lnTo>
                    <a:pt x="123" y="186"/>
                  </a:lnTo>
                  <a:lnTo>
                    <a:pt x="137" y="186"/>
                  </a:lnTo>
                  <a:lnTo>
                    <a:pt x="152" y="186"/>
                  </a:lnTo>
                  <a:lnTo>
                    <a:pt x="166" y="186"/>
                  </a:lnTo>
                  <a:lnTo>
                    <a:pt x="181" y="186"/>
                  </a:lnTo>
                  <a:lnTo>
                    <a:pt x="194" y="186"/>
                  </a:lnTo>
                  <a:lnTo>
                    <a:pt x="209" y="186"/>
                  </a:lnTo>
                  <a:lnTo>
                    <a:pt x="223" y="186"/>
                  </a:lnTo>
                  <a:lnTo>
                    <a:pt x="238" y="186"/>
                  </a:lnTo>
                  <a:lnTo>
                    <a:pt x="249" y="168"/>
                  </a:lnTo>
                  <a:lnTo>
                    <a:pt x="256" y="147"/>
                  </a:lnTo>
                  <a:lnTo>
                    <a:pt x="260" y="122"/>
                  </a:lnTo>
                  <a:lnTo>
                    <a:pt x="261" y="96"/>
                  </a:lnTo>
                  <a:lnTo>
                    <a:pt x="259" y="69"/>
                  </a:lnTo>
                  <a:lnTo>
                    <a:pt x="254" y="44"/>
                  </a:lnTo>
                  <a:lnTo>
                    <a:pt x="245" y="21"/>
                  </a:lnTo>
                  <a:lnTo>
                    <a:pt x="234" y="3"/>
                  </a:lnTo>
                  <a:lnTo>
                    <a:pt x="219" y="3"/>
                  </a:lnTo>
                  <a:lnTo>
                    <a:pt x="205" y="3"/>
                  </a:lnTo>
                  <a:lnTo>
                    <a:pt x="190" y="3"/>
                  </a:lnTo>
                  <a:lnTo>
                    <a:pt x="175" y="3"/>
                  </a:lnTo>
                  <a:lnTo>
                    <a:pt x="160" y="3"/>
                  </a:lnTo>
                  <a:lnTo>
                    <a:pt x="146" y="3"/>
                  </a:lnTo>
                  <a:lnTo>
                    <a:pt x="131" y="3"/>
                  </a:lnTo>
                  <a:lnTo>
                    <a:pt x="117" y="2"/>
                  </a:lnTo>
                  <a:lnTo>
                    <a:pt x="102" y="2"/>
                  </a:lnTo>
                  <a:lnTo>
                    <a:pt x="87" y="2"/>
                  </a:lnTo>
                  <a:lnTo>
                    <a:pt x="73" y="2"/>
                  </a:lnTo>
                  <a:lnTo>
                    <a:pt x="59" y="2"/>
                  </a:lnTo>
                  <a:lnTo>
                    <a:pt x="44" y="2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77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4256088" y="2371725"/>
              <a:ext cx="204787" cy="131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39"/>
                </a:cxn>
                <a:cxn ang="0">
                  <a:pos x="19" y="84"/>
                </a:cxn>
                <a:cxn ang="0">
                  <a:pos x="16" y="129"/>
                </a:cxn>
                <a:cxn ang="0">
                  <a:pos x="6" y="165"/>
                </a:cxn>
                <a:cxn ang="0">
                  <a:pos x="21" y="165"/>
                </a:cxn>
                <a:cxn ang="0">
                  <a:pos x="35" y="165"/>
                </a:cxn>
                <a:cxn ang="0">
                  <a:pos x="50" y="165"/>
                </a:cxn>
                <a:cxn ang="0">
                  <a:pos x="64" y="165"/>
                </a:cxn>
                <a:cxn ang="0">
                  <a:pos x="79" y="165"/>
                </a:cxn>
                <a:cxn ang="0">
                  <a:pos x="94" y="165"/>
                </a:cxn>
                <a:cxn ang="0">
                  <a:pos x="107" y="165"/>
                </a:cxn>
                <a:cxn ang="0">
                  <a:pos x="122" y="165"/>
                </a:cxn>
                <a:cxn ang="0">
                  <a:pos x="137" y="165"/>
                </a:cxn>
                <a:cxn ang="0">
                  <a:pos x="151" y="165"/>
                </a:cxn>
                <a:cxn ang="0">
                  <a:pos x="166" y="165"/>
                </a:cxn>
                <a:cxn ang="0">
                  <a:pos x="181" y="165"/>
                </a:cxn>
                <a:cxn ang="0">
                  <a:pos x="195" y="165"/>
                </a:cxn>
                <a:cxn ang="0">
                  <a:pos x="210" y="165"/>
                </a:cxn>
                <a:cxn ang="0">
                  <a:pos x="224" y="165"/>
                </a:cxn>
                <a:cxn ang="0">
                  <a:pos x="239" y="165"/>
                </a:cxn>
                <a:cxn ang="0">
                  <a:pos x="254" y="131"/>
                </a:cxn>
                <a:cxn ang="0">
                  <a:pos x="258" y="85"/>
                </a:cxn>
                <a:cxn ang="0">
                  <a:pos x="251" y="39"/>
                </a:cxn>
                <a:cxn ang="0">
                  <a:pos x="234" y="2"/>
                </a:cxn>
                <a:cxn ang="0">
                  <a:pos x="219" y="2"/>
                </a:cxn>
                <a:cxn ang="0">
                  <a:pos x="205" y="2"/>
                </a:cxn>
                <a:cxn ang="0">
                  <a:pos x="190" y="1"/>
                </a:cxn>
                <a:cxn ang="0">
                  <a:pos x="175" y="1"/>
                </a:cxn>
                <a:cxn ang="0">
                  <a:pos x="160" y="1"/>
                </a:cxn>
                <a:cxn ang="0">
                  <a:pos x="147" y="1"/>
                </a:cxn>
                <a:cxn ang="0">
                  <a:pos x="132" y="1"/>
                </a:cxn>
                <a:cxn ang="0">
                  <a:pos x="118" y="1"/>
                </a:cxn>
                <a:cxn ang="0">
                  <a:pos x="103" y="0"/>
                </a:cxn>
                <a:cxn ang="0">
                  <a:pos x="88" y="0"/>
                </a:cxn>
                <a:cxn ang="0">
                  <a:pos x="74" y="0"/>
                </a:cxn>
                <a:cxn ang="0">
                  <a:pos x="59" y="0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8" h="165">
                  <a:moveTo>
                    <a:pt x="0" y="0"/>
                  </a:moveTo>
                  <a:lnTo>
                    <a:pt x="14" y="39"/>
                  </a:lnTo>
                  <a:lnTo>
                    <a:pt x="19" y="84"/>
                  </a:lnTo>
                  <a:lnTo>
                    <a:pt x="16" y="129"/>
                  </a:lnTo>
                  <a:lnTo>
                    <a:pt x="6" y="165"/>
                  </a:lnTo>
                  <a:lnTo>
                    <a:pt x="21" y="165"/>
                  </a:lnTo>
                  <a:lnTo>
                    <a:pt x="35" y="165"/>
                  </a:lnTo>
                  <a:lnTo>
                    <a:pt x="50" y="165"/>
                  </a:lnTo>
                  <a:lnTo>
                    <a:pt x="64" y="165"/>
                  </a:lnTo>
                  <a:lnTo>
                    <a:pt x="79" y="165"/>
                  </a:lnTo>
                  <a:lnTo>
                    <a:pt x="94" y="165"/>
                  </a:lnTo>
                  <a:lnTo>
                    <a:pt x="107" y="165"/>
                  </a:lnTo>
                  <a:lnTo>
                    <a:pt x="122" y="165"/>
                  </a:lnTo>
                  <a:lnTo>
                    <a:pt x="137" y="165"/>
                  </a:lnTo>
                  <a:lnTo>
                    <a:pt x="151" y="165"/>
                  </a:lnTo>
                  <a:lnTo>
                    <a:pt x="166" y="165"/>
                  </a:lnTo>
                  <a:lnTo>
                    <a:pt x="181" y="165"/>
                  </a:lnTo>
                  <a:lnTo>
                    <a:pt x="195" y="165"/>
                  </a:lnTo>
                  <a:lnTo>
                    <a:pt x="210" y="165"/>
                  </a:lnTo>
                  <a:lnTo>
                    <a:pt x="224" y="165"/>
                  </a:lnTo>
                  <a:lnTo>
                    <a:pt x="239" y="165"/>
                  </a:lnTo>
                  <a:lnTo>
                    <a:pt x="254" y="131"/>
                  </a:lnTo>
                  <a:lnTo>
                    <a:pt x="258" y="85"/>
                  </a:lnTo>
                  <a:lnTo>
                    <a:pt x="251" y="39"/>
                  </a:lnTo>
                  <a:lnTo>
                    <a:pt x="234" y="2"/>
                  </a:lnTo>
                  <a:lnTo>
                    <a:pt x="219" y="2"/>
                  </a:lnTo>
                  <a:lnTo>
                    <a:pt x="205" y="2"/>
                  </a:lnTo>
                  <a:lnTo>
                    <a:pt x="190" y="1"/>
                  </a:lnTo>
                  <a:lnTo>
                    <a:pt x="175" y="1"/>
                  </a:lnTo>
                  <a:lnTo>
                    <a:pt x="160" y="1"/>
                  </a:lnTo>
                  <a:lnTo>
                    <a:pt x="147" y="1"/>
                  </a:lnTo>
                  <a:lnTo>
                    <a:pt x="132" y="1"/>
                  </a:lnTo>
                  <a:lnTo>
                    <a:pt x="118" y="1"/>
                  </a:lnTo>
                  <a:lnTo>
                    <a:pt x="103" y="0"/>
                  </a:lnTo>
                  <a:lnTo>
                    <a:pt x="88" y="0"/>
                  </a:lnTo>
                  <a:lnTo>
                    <a:pt x="74" y="0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8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4257675" y="2378075"/>
              <a:ext cx="203200" cy="117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5"/>
                </a:cxn>
                <a:cxn ang="0">
                  <a:pos x="16" y="76"/>
                </a:cxn>
                <a:cxn ang="0">
                  <a:pos x="13" y="115"/>
                </a:cxn>
                <a:cxn ang="0">
                  <a:pos x="5" y="147"/>
                </a:cxn>
                <a:cxn ang="0">
                  <a:pos x="20" y="147"/>
                </a:cxn>
                <a:cxn ang="0">
                  <a:pos x="34" y="147"/>
                </a:cxn>
                <a:cxn ang="0">
                  <a:pos x="49" y="147"/>
                </a:cxn>
                <a:cxn ang="0">
                  <a:pos x="63" y="147"/>
                </a:cxn>
                <a:cxn ang="0">
                  <a:pos x="78" y="147"/>
                </a:cxn>
                <a:cxn ang="0">
                  <a:pos x="92" y="147"/>
                </a:cxn>
                <a:cxn ang="0">
                  <a:pos x="107" y="147"/>
                </a:cxn>
                <a:cxn ang="0">
                  <a:pos x="122" y="147"/>
                </a:cxn>
                <a:cxn ang="0">
                  <a:pos x="136" y="147"/>
                </a:cxn>
                <a:cxn ang="0">
                  <a:pos x="151" y="147"/>
                </a:cxn>
                <a:cxn ang="0">
                  <a:pos x="166" y="147"/>
                </a:cxn>
                <a:cxn ang="0">
                  <a:pos x="179" y="147"/>
                </a:cxn>
                <a:cxn ang="0">
                  <a:pos x="194" y="147"/>
                </a:cxn>
                <a:cxn ang="0">
                  <a:pos x="209" y="147"/>
                </a:cxn>
                <a:cxn ang="0">
                  <a:pos x="223" y="147"/>
                </a:cxn>
                <a:cxn ang="0">
                  <a:pos x="238" y="147"/>
                </a:cxn>
                <a:cxn ang="0">
                  <a:pos x="250" y="117"/>
                </a:cxn>
                <a:cxn ang="0">
                  <a:pos x="254" y="77"/>
                </a:cxn>
                <a:cxn ang="0">
                  <a:pos x="249" y="35"/>
                </a:cxn>
                <a:cxn ang="0">
                  <a:pos x="235" y="2"/>
                </a:cxn>
                <a:cxn ang="0">
                  <a:pos x="220" y="2"/>
                </a:cxn>
                <a:cxn ang="0">
                  <a:pos x="206" y="2"/>
                </a:cxn>
                <a:cxn ang="0">
                  <a:pos x="191" y="2"/>
                </a:cxn>
                <a:cxn ang="0">
                  <a:pos x="176" y="1"/>
                </a:cxn>
                <a:cxn ang="0">
                  <a:pos x="161" y="1"/>
                </a:cxn>
                <a:cxn ang="0">
                  <a:pos x="147" y="1"/>
                </a:cxn>
                <a:cxn ang="0">
                  <a:pos x="132" y="1"/>
                </a:cxn>
                <a:cxn ang="0">
                  <a:pos x="117" y="1"/>
                </a:cxn>
                <a:cxn ang="0">
                  <a:pos x="102" y="1"/>
                </a:cxn>
                <a:cxn ang="0">
                  <a:pos x="88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3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4" h="147">
                  <a:moveTo>
                    <a:pt x="0" y="0"/>
                  </a:moveTo>
                  <a:lnTo>
                    <a:pt x="11" y="35"/>
                  </a:lnTo>
                  <a:lnTo>
                    <a:pt x="16" y="76"/>
                  </a:lnTo>
                  <a:lnTo>
                    <a:pt x="13" y="115"/>
                  </a:lnTo>
                  <a:lnTo>
                    <a:pt x="5" y="147"/>
                  </a:lnTo>
                  <a:lnTo>
                    <a:pt x="20" y="147"/>
                  </a:lnTo>
                  <a:lnTo>
                    <a:pt x="34" y="147"/>
                  </a:lnTo>
                  <a:lnTo>
                    <a:pt x="49" y="147"/>
                  </a:lnTo>
                  <a:lnTo>
                    <a:pt x="63" y="147"/>
                  </a:lnTo>
                  <a:lnTo>
                    <a:pt x="78" y="147"/>
                  </a:lnTo>
                  <a:lnTo>
                    <a:pt x="92" y="147"/>
                  </a:lnTo>
                  <a:lnTo>
                    <a:pt x="107" y="147"/>
                  </a:lnTo>
                  <a:lnTo>
                    <a:pt x="122" y="147"/>
                  </a:lnTo>
                  <a:lnTo>
                    <a:pt x="136" y="147"/>
                  </a:lnTo>
                  <a:lnTo>
                    <a:pt x="151" y="147"/>
                  </a:lnTo>
                  <a:lnTo>
                    <a:pt x="166" y="147"/>
                  </a:lnTo>
                  <a:lnTo>
                    <a:pt x="179" y="147"/>
                  </a:lnTo>
                  <a:lnTo>
                    <a:pt x="194" y="147"/>
                  </a:lnTo>
                  <a:lnTo>
                    <a:pt x="209" y="147"/>
                  </a:lnTo>
                  <a:lnTo>
                    <a:pt x="223" y="147"/>
                  </a:lnTo>
                  <a:lnTo>
                    <a:pt x="238" y="147"/>
                  </a:lnTo>
                  <a:lnTo>
                    <a:pt x="250" y="117"/>
                  </a:lnTo>
                  <a:lnTo>
                    <a:pt x="254" y="77"/>
                  </a:lnTo>
                  <a:lnTo>
                    <a:pt x="249" y="35"/>
                  </a:lnTo>
                  <a:lnTo>
                    <a:pt x="235" y="2"/>
                  </a:lnTo>
                  <a:lnTo>
                    <a:pt x="220" y="2"/>
                  </a:lnTo>
                  <a:lnTo>
                    <a:pt x="206" y="2"/>
                  </a:lnTo>
                  <a:lnTo>
                    <a:pt x="191" y="2"/>
                  </a:lnTo>
                  <a:lnTo>
                    <a:pt x="176" y="1"/>
                  </a:lnTo>
                  <a:lnTo>
                    <a:pt x="161" y="1"/>
                  </a:lnTo>
                  <a:lnTo>
                    <a:pt x="147" y="1"/>
                  </a:lnTo>
                  <a:lnTo>
                    <a:pt x="132" y="1"/>
                  </a:lnTo>
                  <a:lnTo>
                    <a:pt x="117" y="1"/>
                  </a:lnTo>
                  <a:lnTo>
                    <a:pt x="102" y="1"/>
                  </a:lnTo>
                  <a:lnTo>
                    <a:pt x="88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8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4259263" y="2384425"/>
              <a:ext cx="201612" cy="103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32"/>
                </a:cxn>
                <a:cxn ang="0">
                  <a:pos x="14" y="66"/>
                </a:cxn>
                <a:cxn ang="0">
                  <a:pos x="11" y="101"/>
                </a:cxn>
                <a:cxn ang="0">
                  <a:pos x="6" y="129"/>
                </a:cxn>
                <a:cxn ang="0">
                  <a:pos x="21" y="129"/>
                </a:cxn>
                <a:cxn ang="0">
                  <a:pos x="35" y="129"/>
                </a:cxn>
                <a:cxn ang="0">
                  <a:pos x="50" y="129"/>
                </a:cxn>
                <a:cxn ang="0">
                  <a:pos x="64" y="129"/>
                </a:cxn>
                <a:cxn ang="0">
                  <a:pos x="79" y="129"/>
                </a:cxn>
                <a:cxn ang="0">
                  <a:pos x="93" y="129"/>
                </a:cxn>
                <a:cxn ang="0">
                  <a:pos x="108" y="129"/>
                </a:cxn>
                <a:cxn ang="0">
                  <a:pos x="123" y="129"/>
                </a:cxn>
                <a:cxn ang="0">
                  <a:pos x="137" y="129"/>
                </a:cxn>
                <a:cxn ang="0">
                  <a:pos x="152" y="129"/>
                </a:cxn>
                <a:cxn ang="0">
                  <a:pos x="166" y="129"/>
                </a:cxn>
                <a:cxn ang="0">
                  <a:pos x="181" y="129"/>
                </a:cxn>
                <a:cxn ang="0">
                  <a:pos x="196" y="129"/>
                </a:cxn>
                <a:cxn ang="0">
                  <a:pos x="211" y="129"/>
                </a:cxn>
                <a:cxn ang="0">
                  <a:pos x="225" y="129"/>
                </a:cxn>
                <a:cxn ang="0">
                  <a:pos x="240" y="129"/>
                </a:cxn>
                <a:cxn ang="0">
                  <a:pos x="249" y="102"/>
                </a:cxn>
                <a:cxn ang="0">
                  <a:pos x="252" y="68"/>
                </a:cxn>
                <a:cxn ang="0">
                  <a:pos x="248" y="31"/>
                </a:cxn>
                <a:cxn ang="0">
                  <a:pos x="236" y="2"/>
                </a:cxn>
                <a:cxn ang="0">
                  <a:pos x="221" y="2"/>
                </a:cxn>
                <a:cxn ang="0">
                  <a:pos x="206" y="2"/>
                </a:cxn>
                <a:cxn ang="0">
                  <a:pos x="192" y="2"/>
                </a:cxn>
                <a:cxn ang="0">
                  <a:pos x="177" y="2"/>
                </a:cxn>
                <a:cxn ang="0">
                  <a:pos x="162" y="2"/>
                </a:cxn>
                <a:cxn ang="0">
                  <a:pos x="147" y="2"/>
                </a:cxn>
                <a:cxn ang="0">
                  <a:pos x="134" y="2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1"/>
                </a:cxn>
                <a:cxn ang="0">
                  <a:pos x="60" y="1"/>
                </a:cxn>
                <a:cxn ang="0">
                  <a:pos x="45" y="1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2" h="129">
                  <a:moveTo>
                    <a:pt x="0" y="0"/>
                  </a:moveTo>
                  <a:lnTo>
                    <a:pt x="9" y="32"/>
                  </a:lnTo>
                  <a:lnTo>
                    <a:pt x="14" y="66"/>
                  </a:lnTo>
                  <a:lnTo>
                    <a:pt x="11" y="101"/>
                  </a:lnTo>
                  <a:lnTo>
                    <a:pt x="6" y="129"/>
                  </a:lnTo>
                  <a:lnTo>
                    <a:pt x="21" y="129"/>
                  </a:lnTo>
                  <a:lnTo>
                    <a:pt x="35" y="129"/>
                  </a:lnTo>
                  <a:lnTo>
                    <a:pt x="50" y="129"/>
                  </a:lnTo>
                  <a:lnTo>
                    <a:pt x="64" y="129"/>
                  </a:lnTo>
                  <a:lnTo>
                    <a:pt x="79" y="129"/>
                  </a:lnTo>
                  <a:lnTo>
                    <a:pt x="93" y="129"/>
                  </a:lnTo>
                  <a:lnTo>
                    <a:pt x="108" y="129"/>
                  </a:lnTo>
                  <a:lnTo>
                    <a:pt x="123" y="129"/>
                  </a:lnTo>
                  <a:lnTo>
                    <a:pt x="137" y="129"/>
                  </a:lnTo>
                  <a:lnTo>
                    <a:pt x="152" y="129"/>
                  </a:lnTo>
                  <a:lnTo>
                    <a:pt x="166" y="129"/>
                  </a:lnTo>
                  <a:lnTo>
                    <a:pt x="181" y="129"/>
                  </a:lnTo>
                  <a:lnTo>
                    <a:pt x="196" y="129"/>
                  </a:lnTo>
                  <a:lnTo>
                    <a:pt x="211" y="129"/>
                  </a:lnTo>
                  <a:lnTo>
                    <a:pt x="225" y="129"/>
                  </a:lnTo>
                  <a:lnTo>
                    <a:pt x="240" y="129"/>
                  </a:lnTo>
                  <a:lnTo>
                    <a:pt x="249" y="102"/>
                  </a:lnTo>
                  <a:lnTo>
                    <a:pt x="252" y="68"/>
                  </a:lnTo>
                  <a:lnTo>
                    <a:pt x="248" y="31"/>
                  </a:lnTo>
                  <a:lnTo>
                    <a:pt x="236" y="2"/>
                  </a:lnTo>
                  <a:lnTo>
                    <a:pt x="221" y="2"/>
                  </a:lnTo>
                  <a:lnTo>
                    <a:pt x="206" y="2"/>
                  </a:lnTo>
                  <a:lnTo>
                    <a:pt x="192" y="2"/>
                  </a:lnTo>
                  <a:lnTo>
                    <a:pt x="177" y="2"/>
                  </a:lnTo>
                  <a:lnTo>
                    <a:pt x="162" y="2"/>
                  </a:lnTo>
                  <a:lnTo>
                    <a:pt x="147" y="2"/>
                  </a:lnTo>
                  <a:lnTo>
                    <a:pt x="134" y="2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1"/>
                  </a:lnTo>
                  <a:lnTo>
                    <a:pt x="60" y="1"/>
                  </a:lnTo>
                  <a:lnTo>
                    <a:pt x="45" y="1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4262438" y="2390775"/>
              <a:ext cx="198437" cy="8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9"/>
                </a:cxn>
                <a:cxn ang="0">
                  <a:pos x="11" y="58"/>
                </a:cxn>
                <a:cxn ang="0">
                  <a:pos x="10" y="87"/>
                </a:cxn>
                <a:cxn ang="0">
                  <a:pos x="5" y="110"/>
                </a:cxn>
                <a:cxn ang="0">
                  <a:pos x="20" y="110"/>
                </a:cxn>
                <a:cxn ang="0">
                  <a:pos x="35" y="110"/>
                </a:cxn>
                <a:cxn ang="0">
                  <a:pos x="49" y="110"/>
                </a:cxn>
                <a:cxn ang="0">
                  <a:pos x="64" y="110"/>
                </a:cxn>
                <a:cxn ang="0">
                  <a:pos x="79" y="110"/>
                </a:cxn>
                <a:cxn ang="0">
                  <a:pos x="94" y="110"/>
                </a:cxn>
                <a:cxn ang="0">
                  <a:pos x="108" y="110"/>
                </a:cxn>
                <a:cxn ang="0">
                  <a:pos x="123" y="110"/>
                </a:cxn>
                <a:cxn ang="0">
                  <a:pos x="138" y="110"/>
                </a:cxn>
                <a:cxn ang="0">
                  <a:pos x="153" y="110"/>
                </a:cxn>
                <a:cxn ang="0">
                  <a:pos x="166" y="110"/>
                </a:cxn>
                <a:cxn ang="0">
                  <a:pos x="181" y="110"/>
                </a:cxn>
                <a:cxn ang="0">
                  <a:pos x="196" y="110"/>
                </a:cxn>
                <a:cxn ang="0">
                  <a:pos x="211" y="110"/>
                </a:cxn>
                <a:cxn ang="0">
                  <a:pos x="225" y="110"/>
                </a:cxn>
                <a:cxn ang="0">
                  <a:pos x="240" y="110"/>
                </a:cxn>
                <a:cxn ang="0">
                  <a:pos x="247" y="88"/>
                </a:cxn>
                <a:cxn ang="0">
                  <a:pos x="249" y="58"/>
                </a:cxn>
                <a:cxn ang="0">
                  <a:pos x="246" y="29"/>
                </a:cxn>
                <a:cxn ang="0">
                  <a:pos x="237" y="3"/>
                </a:cxn>
                <a:cxn ang="0">
                  <a:pos x="222" y="3"/>
                </a:cxn>
                <a:cxn ang="0">
                  <a:pos x="207" y="2"/>
                </a:cxn>
                <a:cxn ang="0">
                  <a:pos x="193" y="2"/>
                </a:cxn>
                <a:cxn ang="0">
                  <a:pos x="178" y="2"/>
                </a:cxn>
                <a:cxn ang="0">
                  <a:pos x="163" y="2"/>
                </a:cxn>
                <a:cxn ang="0">
                  <a:pos x="148" y="1"/>
                </a:cxn>
                <a:cxn ang="0">
                  <a:pos x="133" y="1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1"/>
                </a:cxn>
                <a:cxn ang="0">
                  <a:pos x="59" y="1"/>
                </a:cxn>
                <a:cxn ang="0">
                  <a:pos x="44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49" h="110">
                  <a:moveTo>
                    <a:pt x="0" y="0"/>
                  </a:moveTo>
                  <a:lnTo>
                    <a:pt x="8" y="29"/>
                  </a:lnTo>
                  <a:lnTo>
                    <a:pt x="11" y="58"/>
                  </a:lnTo>
                  <a:lnTo>
                    <a:pt x="10" y="87"/>
                  </a:lnTo>
                  <a:lnTo>
                    <a:pt x="5" y="110"/>
                  </a:lnTo>
                  <a:lnTo>
                    <a:pt x="20" y="110"/>
                  </a:lnTo>
                  <a:lnTo>
                    <a:pt x="35" y="110"/>
                  </a:lnTo>
                  <a:lnTo>
                    <a:pt x="49" y="110"/>
                  </a:lnTo>
                  <a:lnTo>
                    <a:pt x="64" y="110"/>
                  </a:lnTo>
                  <a:lnTo>
                    <a:pt x="79" y="110"/>
                  </a:lnTo>
                  <a:lnTo>
                    <a:pt x="94" y="110"/>
                  </a:lnTo>
                  <a:lnTo>
                    <a:pt x="108" y="110"/>
                  </a:lnTo>
                  <a:lnTo>
                    <a:pt x="123" y="110"/>
                  </a:lnTo>
                  <a:lnTo>
                    <a:pt x="138" y="110"/>
                  </a:lnTo>
                  <a:lnTo>
                    <a:pt x="153" y="110"/>
                  </a:lnTo>
                  <a:lnTo>
                    <a:pt x="166" y="110"/>
                  </a:lnTo>
                  <a:lnTo>
                    <a:pt x="181" y="110"/>
                  </a:lnTo>
                  <a:lnTo>
                    <a:pt x="196" y="110"/>
                  </a:lnTo>
                  <a:lnTo>
                    <a:pt x="211" y="110"/>
                  </a:lnTo>
                  <a:lnTo>
                    <a:pt x="225" y="110"/>
                  </a:lnTo>
                  <a:lnTo>
                    <a:pt x="240" y="110"/>
                  </a:lnTo>
                  <a:lnTo>
                    <a:pt x="247" y="88"/>
                  </a:lnTo>
                  <a:lnTo>
                    <a:pt x="249" y="58"/>
                  </a:lnTo>
                  <a:lnTo>
                    <a:pt x="246" y="29"/>
                  </a:lnTo>
                  <a:lnTo>
                    <a:pt x="237" y="3"/>
                  </a:lnTo>
                  <a:lnTo>
                    <a:pt x="222" y="3"/>
                  </a:lnTo>
                  <a:lnTo>
                    <a:pt x="207" y="2"/>
                  </a:lnTo>
                  <a:lnTo>
                    <a:pt x="193" y="2"/>
                  </a:lnTo>
                  <a:lnTo>
                    <a:pt x="178" y="2"/>
                  </a:lnTo>
                  <a:lnTo>
                    <a:pt x="163" y="2"/>
                  </a:lnTo>
                  <a:lnTo>
                    <a:pt x="148" y="1"/>
                  </a:lnTo>
                  <a:lnTo>
                    <a:pt x="133" y="1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1"/>
                  </a:lnTo>
                  <a:lnTo>
                    <a:pt x="59" y="1"/>
                  </a:lnTo>
                  <a:lnTo>
                    <a:pt x="44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4265613" y="2397125"/>
              <a:ext cx="193675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5"/>
                </a:cxn>
                <a:cxn ang="0">
                  <a:pos x="7" y="49"/>
                </a:cxn>
                <a:cxn ang="0">
                  <a:pos x="6" y="72"/>
                </a:cxn>
                <a:cxn ang="0">
                  <a:pos x="4" y="92"/>
                </a:cxn>
                <a:cxn ang="0">
                  <a:pos x="19" y="92"/>
                </a:cxn>
                <a:cxn ang="0">
                  <a:pos x="34" y="92"/>
                </a:cxn>
                <a:cxn ang="0">
                  <a:pos x="48" y="92"/>
                </a:cxn>
                <a:cxn ang="0">
                  <a:pos x="63" y="92"/>
                </a:cxn>
                <a:cxn ang="0">
                  <a:pos x="78" y="92"/>
                </a:cxn>
                <a:cxn ang="0">
                  <a:pos x="93" y="92"/>
                </a:cxn>
                <a:cxn ang="0">
                  <a:pos x="107" y="92"/>
                </a:cxn>
                <a:cxn ang="0">
                  <a:pos x="122" y="92"/>
                </a:cxn>
                <a:cxn ang="0">
                  <a:pos x="137" y="92"/>
                </a:cxn>
                <a:cxn ang="0">
                  <a:pos x="152" y="92"/>
                </a:cxn>
                <a:cxn ang="0">
                  <a:pos x="166" y="92"/>
                </a:cxn>
                <a:cxn ang="0">
                  <a:pos x="181" y="92"/>
                </a:cxn>
                <a:cxn ang="0">
                  <a:pos x="196" y="92"/>
                </a:cxn>
                <a:cxn ang="0">
                  <a:pos x="211" y="92"/>
                </a:cxn>
                <a:cxn ang="0">
                  <a:pos x="225" y="92"/>
                </a:cxn>
                <a:cxn ang="0">
                  <a:pos x="240" y="92"/>
                </a:cxn>
                <a:cxn ang="0">
                  <a:pos x="243" y="73"/>
                </a:cxn>
                <a:cxn ang="0">
                  <a:pos x="244" y="49"/>
                </a:cxn>
                <a:cxn ang="0">
                  <a:pos x="243" y="24"/>
                </a:cxn>
                <a:cxn ang="0">
                  <a:pos x="237" y="3"/>
                </a:cxn>
                <a:cxn ang="0">
                  <a:pos x="222" y="3"/>
                </a:cxn>
                <a:cxn ang="0">
                  <a:pos x="207" y="3"/>
                </a:cxn>
                <a:cxn ang="0">
                  <a:pos x="192" y="2"/>
                </a:cxn>
                <a:cxn ang="0">
                  <a:pos x="177" y="2"/>
                </a:cxn>
                <a:cxn ang="0">
                  <a:pos x="162" y="2"/>
                </a:cxn>
                <a:cxn ang="0">
                  <a:pos x="147" y="2"/>
                </a:cxn>
                <a:cxn ang="0">
                  <a:pos x="134" y="1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0"/>
                </a:cxn>
                <a:cxn ang="0">
                  <a:pos x="59" y="0"/>
                </a:cxn>
                <a:cxn ang="0">
                  <a:pos x="44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44" h="92">
                  <a:moveTo>
                    <a:pt x="0" y="0"/>
                  </a:moveTo>
                  <a:lnTo>
                    <a:pt x="4" y="25"/>
                  </a:lnTo>
                  <a:lnTo>
                    <a:pt x="7" y="49"/>
                  </a:lnTo>
                  <a:lnTo>
                    <a:pt x="6" y="72"/>
                  </a:lnTo>
                  <a:lnTo>
                    <a:pt x="4" y="92"/>
                  </a:lnTo>
                  <a:lnTo>
                    <a:pt x="19" y="92"/>
                  </a:lnTo>
                  <a:lnTo>
                    <a:pt x="34" y="92"/>
                  </a:lnTo>
                  <a:lnTo>
                    <a:pt x="48" y="92"/>
                  </a:lnTo>
                  <a:lnTo>
                    <a:pt x="63" y="92"/>
                  </a:lnTo>
                  <a:lnTo>
                    <a:pt x="78" y="92"/>
                  </a:lnTo>
                  <a:lnTo>
                    <a:pt x="93" y="92"/>
                  </a:lnTo>
                  <a:lnTo>
                    <a:pt x="107" y="92"/>
                  </a:lnTo>
                  <a:lnTo>
                    <a:pt x="122" y="92"/>
                  </a:lnTo>
                  <a:lnTo>
                    <a:pt x="137" y="92"/>
                  </a:lnTo>
                  <a:lnTo>
                    <a:pt x="152" y="92"/>
                  </a:lnTo>
                  <a:lnTo>
                    <a:pt x="166" y="92"/>
                  </a:lnTo>
                  <a:lnTo>
                    <a:pt x="181" y="92"/>
                  </a:lnTo>
                  <a:lnTo>
                    <a:pt x="196" y="92"/>
                  </a:lnTo>
                  <a:lnTo>
                    <a:pt x="211" y="92"/>
                  </a:lnTo>
                  <a:lnTo>
                    <a:pt x="225" y="92"/>
                  </a:lnTo>
                  <a:lnTo>
                    <a:pt x="240" y="92"/>
                  </a:lnTo>
                  <a:lnTo>
                    <a:pt x="243" y="73"/>
                  </a:lnTo>
                  <a:lnTo>
                    <a:pt x="244" y="49"/>
                  </a:lnTo>
                  <a:lnTo>
                    <a:pt x="243" y="24"/>
                  </a:lnTo>
                  <a:lnTo>
                    <a:pt x="237" y="3"/>
                  </a:lnTo>
                  <a:lnTo>
                    <a:pt x="222" y="3"/>
                  </a:lnTo>
                  <a:lnTo>
                    <a:pt x="207" y="3"/>
                  </a:lnTo>
                  <a:lnTo>
                    <a:pt x="192" y="2"/>
                  </a:lnTo>
                  <a:lnTo>
                    <a:pt x="177" y="2"/>
                  </a:lnTo>
                  <a:lnTo>
                    <a:pt x="162" y="2"/>
                  </a:lnTo>
                  <a:lnTo>
                    <a:pt x="147" y="2"/>
                  </a:lnTo>
                  <a:lnTo>
                    <a:pt x="134" y="1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0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4267200" y="2405063"/>
              <a:ext cx="192087" cy="57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1"/>
                </a:cxn>
                <a:cxn ang="0">
                  <a:pos x="5" y="40"/>
                </a:cxn>
                <a:cxn ang="0">
                  <a:pos x="5" y="58"/>
                </a:cxn>
                <a:cxn ang="0">
                  <a:pos x="5" y="73"/>
                </a:cxn>
                <a:cxn ang="0">
                  <a:pos x="241" y="73"/>
                </a:cxn>
                <a:cxn ang="0">
                  <a:pos x="242" y="59"/>
                </a:cxn>
                <a:cxn ang="0">
                  <a:pos x="242" y="40"/>
                </a:cxn>
                <a:cxn ang="0">
                  <a:pos x="242" y="20"/>
                </a:cxn>
                <a:cxn ang="0">
                  <a:pos x="239" y="2"/>
                </a:cxn>
                <a:cxn ang="0">
                  <a:pos x="0" y="0"/>
                </a:cxn>
              </a:cxnLst>
              <a:rect l="0" t="0" r="r" b="b"/>
              <a:pathLst>
                <a:path w="242" h="73">
                  <a:moveTo>
                    <a:pt x="0" y="0"/>
                  </a:moveTo>
                  <a:lnTo>
                    <a:pt x="4" y="21"/>
                  </a:lnTo>
                  <a:lnTo>
                    <a:pt x="5" y="40"/>
                  </a:lnTo>
                  <a:lnTo>
                    <a:pt x="5" y="58"/>
                  </a:lnTo>
                  <a:lnTo>
                    <a:pt x="5" y="73"/>
                  </a:lnTo>
                  <a:lnTo>
                    <a:pt x="241" y="73"/>
                  </a:lnTo>
                  <a:lnTo>
                    <a:pt x="242" y="59"/>
                  </a:lnTo>
                  <a:lnTo>
                    <a:pt x="242" y="40"/>
                  </a:lnTo>
                  <a:lnTo>
                    <a:pt x="242" y="20"/>
                  </a:lnTo>
                  <a:lnTo>
                    <a:pt x="23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7"/>
            <p:cNvSpPr>
              <a:spLocks/>
            </p:cNvSpPr>
            <p:nvPr/>
          </p:nvSpPr>
          <p:spPr bwMode="auto">
            <a:xfrm>
              <a:off x="4460875" y="2363788"/>
              <a:ext cx="1341437" cy="163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27"/>
                </a:cxn>
                <a:cxn ang="0">
                  <a:pos x="22" y="51"/>
                </a:cxn>
                <a:cxn ang="0">
                  <a:pos x="27" y="74"/>
                </a:cxn>
                <a:cxn ang="0">
                  <a:pos x="28" y="96"/>
                </a:cxn>
                <a:cxn ang="0">
                  <a:pos x="27" y="119"/>
                </a:cxn>
                <a:cxn ang="0">
                  <a:pos x="24" y="143"/>
                </a:cxn>
                <a:cxn ang="0">
                  <a:pos x="20" y="169"/>
                </a:cxn>
                <a:cxn ang="0">
                  <a:pos x="15" y="199"/>
                </a:cxn>
                <a:cxn ang="0">
                  <a:pos x="1656" y="205"/>
                </a:cxn>
                <a:cxn ang="0">
                  <a:pos x="1672" y="189"/>
                </a:cxn>
                <a:cxn ang="0">
                  <a:pos x="1684" y="165"/>
                </a:cxn>
                <a:cxn ang="0">
                  <a:pos x="1689" y="136"/>
                </a:cxn>
                <a:cxn ang="0">
                  <a:pos x="1692" y="105"/>
                </a:cxn>
                <a:cxn ang="0">
                  <a:pos x="1688" y="73"/>
                </a:cxn>
                <a:cxn ang="0">
                  <a:pos x="1681" y="44"/>
                </a:cxn>
                <a:cxn ang="0">
                  <a:pos x="1670" y="19"/>
                </a:cxn>
                <a:cxn ang="0">
                  <a:pos x="1654" y="1"/>
                </a:cxn>
                <a:cxn ang="0">
                  <a:pos x="0" y="0"/>
                </a:cxn>
              </a:cxnLst>
              <a:rect l="0" t="0" r="r" b="b"/>
              <a:pathLst>
                <a:path w="1692" h="205">
                  <a:moveTo>
                    <a:pt x="0" y="0"/>
                  </a:moveTo>
                  <a:lnTo>
                    <a:pt x="13" y="27"/>
                  </a:lnTo>
                  <a:lnTo>
                    <a:pt x="22" y="51"/>
                  </a:lnTo>
                  <a:lnTo>
                    <a:pt x="27" y="74"/>
                  </a:lnTo>
                  <a:lnTo>
                    <a:pt x="28" y="96"/>
                  </a:lnTo>
                  <a:lnTo>
                    <a:pt x="27" y="119"/>
                  </a:lnTo>
                  <a:lnTo>
                    <a:pt x="24" y="143"/>
                  </a:lnTo>
                  <a:lnTo>
                    <a:pt x="20" y="169"/>
                  </a:lnTo>
                  <a:lnTo>
                    <a:pt x="15" y="199"/>
                  </a:lnTo>
                  <a:lnTo>
                    <a:pt x="1656" y="205"/>
                  </a:lnTo>
                  <a:lnTo>
                    <a:pt x="1672" y="189"/>
                  </a:lnTo>
                  <a:lnTo>
                    <a:pt x="1684" y="165"/>
                  </a:lnTo>
                  <a:lnTo>
                    <a:pt x="1689" y="136"/>
                  </a:lnTo>
                  <a:lnTo>
                    <a:pt x="1692" y="105"/>
                  </a:lnTo>
                  <a:lnTo>
                    <a:pt x="1688" y="73"/>
                  </a:lnTo>
                  <a:lnTo>
                    <a:pt x="1681" y="44"/>
                  </a:lnTo>
                  <a:lnTo>
                    <a:pt x="1670" y="19"/>
                  </a:lnTo>
                  <a:lnTo>
                    <a:pt x="165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48"/>
            <p:cNvSpPr>
              <a:spLocks/>
            </p:cNvSpPr>
            <p:nvPr/>
          </p:nvSpPr>
          <p:spPr bwMode="auto">
            <a:xfrm>
              <a:off x="4462463" y="2368550"/>
              <a:ext cx="1339850" cy="150813"/>
            </a:xfrm>
            <a:custGeom>
              <a:avLst/>
              <a:gdLst/>
              <a:ahLst/>
              <a:cxnLst>
                <a:cxn ang="0">
                  <a:pos x="11" y="25"/>
                </a:cxn>
                <a:cxn ang="0">
                  <a:pos x="24" y="68"/>
                </a:cxn>
                <a:cxn ang="0">
                  <a:pos x="24" y="109"/>
                </a:cxn>
                <a:cxn ang="0">
                  <a:pos x="18" y="157"/>
                </a:cxn>
                <a:cxn ang="0">
                  <a:pos x="65" y="184"/>
                </a:cxn>
                <a:cxn ang="0">
                  <a:pos x="168" y="184"/>
                </a:cxn>
                <a:cxn ang="0">
                  <a:pos x="270" y="185"/>
                </a:cxn>
                <a:cxn ang="0">
                  <a:pos x="373" y="185"/>
                </a:cxn>
                <a:cxn ang="0">
                  <a:pos x="475" y="185"/>
                </a:cxn>
                <a:cxn ang="0">
                  <a:pos x="578" y="185"/>
                </a:cxn>
                <a:cxn ang="0">
                  <a:pos x="681" y="186"/>
                </a:cxn>
                <a:cxn ang="0">
                  <a:pos x="783" y="186"/>
                </a:cxn>
                <a:cxn ang="0">
                  <a:pos x="886" y="186"/>
                </a:cxn>
                <a:cxn ang="0">
                  <a:pos x="988" y="188"/>
                </a:cxn>
                <a:cxn ang="0">
                  <a:pos x="1091" y="188"/>
                </a:cxn>
                <a:cxn ang="0">
                  <a:pos x="1194" y="188"/>
                </a:cxn>
                <a:cxn ang="0">
                  <a:pos x="1297" y="189"/>
                </a:cxn>
                <a:cxn ang="0">
                  <a:pos x="1399" y="189"/>
                </a:cxn>
                <a:cxn ang="0">
                  <a:pos x="1502" y="189"/>
                </a:cxn>
                <a:cxn ang="0">
                  <a:pos x="1605" y="190"/>
                </a:cxn>
                <a:cxn ang="0">
                  <a:pos x="1671" y="175"/>
                </a:cxn>
                <a:cxn ang="0">
                  <a:pos x="1688" y="125"/>
                </a:cxn>
                <a:cxn ang="0">
                  <a:pos x="1686" y="67"/>
                </a:cxn>
                <a:cxn ang="0">
                  <a:pos x="1669" y="17"/>
                </a:cxn>
                <a:cxn ang="0">
                  <a:pos x="1602" y="1"/>
                </a:cxn>
                <a:cxn ang="0">
                  <a:pos x="1499" y="1"/>
                </a:cxn>
                <a:cxn ang="0">
                  <a:pos x="1396" y="1"/>
                </a:cxn>
                <a:cxn ang="0">
                  <a:pos x="1292" y="1"/>
                </a:cxn>
                <a:cxn ang="0">
                  <a:pos x="1189" y="1"/>
                </a:cxn>
                <a:cxn ang="0">
                  <a:pos x="1085" y="1"/>
                </a:cxn>
                <a:cxn ang="0">
                  <a:pos x="982" y="1"/>
                </a:cxn>
                <a:cxn ang="0">
                  <a:pos x="879" y="1"/>
                </a:cxn>
                <a:cxn ang="0">
                  <a:pos x="775" y="1"/>
                </a:cxn>
                <a:cxn ang="0">
                  <a:pos x="671" y="1"/>
                </a:cxn>
                <a:cxn ang="0">
                  <a:pos x="569" y="1"/>
                </a:cxn>
                <a:cxn ang="0">
                  <a:pos x="465" y="1"/>
                </a:cxn>
                <a:cxn ang="0">
                  <a:pos x="361" y="1"/>
                </a:cxn>
                <a:cxn ang="0">
                  <a:pos x="258" y="0"/>
                </a:cxn>
                <a:cxn ang="0">
                  <a:pos x="155" y="0"/>
                </a:cxn>
                <a:cxn ang="0">
                  <a:pos x="51" y="0"/>
                </a:cxn>
              </a:cxnLst>
              <a:rect l="0" t="0" r="r" b="b"/>
              <a:pathLst>
                <a:path w="1689" h="190">
                  <a:moveTo>
                    <a:pt x="0" y="0"/>
                  </a:moveTo>
                  <a:lnTo>
                    <a:pt x="11" y="25"/>
                  </a:lnTo>
                  <a:lnTo>
                    <a:pt x="19" y="47"/>
                  </a:lnTo>
                  <a:lnTo>
                    <a:pt x="24" y="68"/>
                  </a:lnTo>
                  <a:lnTo>
                    <a:pt x="25" y="89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18" y="157"/>
                  </a:lnTo>
                  <a:lnTo>
                    <a:pt x="13" y="184"/>
                  </a:lnTo>
                  <a:lnTo>
                    <a:pt x="65" y="184"/>
                  </a:lnTo>
                  <a:lnTo>
                    <a:pt x="116" y="184"/>
                  </a:lnTo>
                  <a:lnTo>
                    <a:pt x="168" y="184"/>
                  </a:lnTo>
                  <a:lnTo>
                    <a:pt x="219" y="184"/>
                  </a:lnTo>
                  <a:lnTo>
                    <a:pt x="270" y="185"/>
                  </a:lnTo>
                  <a:lnTo>
                    <a:pt x="321" y="185"/>
                  </a:lnTo>
                  <a:lnTo>
                    <a:pt x="373" y="185"/>
                  </a:lnTo>
                  <a:lnTo>
                    <a:pt x="424" y="185"/>
                  </a:lnTo>
                  <a:lnTo>
                    <a:pt x="475" y="185"/>
                  </a:lnTo>
                  <a:lnTo>
                    <a:pt x="526" y="185"/>
                  </a:lnTo>
                  <a:lnTo>
                    <a:pt x="578" y="185"/>
                  </a:lnTo>
                  <a:lnTo>
                    <a:pt x="629" y="185"/>
                  </a:lnTo>
                  <a:lnTo>
                    <a:pt x="681" y="186"/>
                  </a:lnTo>
                  <a:lnTo>
                    <a:pt x="732" y="186"/>
                  </a:lnTo>
                  <a:lnTo>
                    <a:pt x="783" y="186"/>
                  </a:lnTo>
                  <a:lnTo>
                    <a:pt x="835" y="186"/>
                  </a:lnTo>
                  <a:lnTo>
                    <a:pt x="886" y="186"/>
                  </a:lnTo>
                  <a:lnTo>
                    <a:pt x="937" y="186"/>
                  </a:lnTo>
                  <a:lnTo>
                    <a:pt x="988" y="188"/>
                  </a:lnTo>
                  <a:lnTo>
                    <a:pt x="1040" y="188"/>
                  </a:lnTo>
                  <a:lnTo>
                    <a:pt x="1091" y="188"/>
                  </a:lnTo>
                  <a:lnTo>
                    <a:pt x="1143" y="188"/>
                  </a:lnTo>
                  <a:lnTo>
                    <a:pt x="1194" y="188"/>
                  </a:lnTo>
                  <a:lnTo>
                    <a:pt x="1245" y="189"/>
                  </a:lnTo>
                  <a:lnTo>
                    <a:pt x="1297" y="189"/>
                  </a:lnTo>
                  <a:lnTo>
                    <a:pt x="1348" y="189"/>
                  </a:lnTo>
                  <a:lnTo>
                    <a:pt x="1399" y="189"/>
                  </a:lnTo>
                  <a:lnTo>
                    <a:pt x="1451" y="189"/>
                  </a:lnTo>
                  <a:lnTo>
                    <a:pt x="1502" y="189"/>
                  </a:lnTo>
                  <a:lnTo>
                    <a:pt x="1554" y="190"/>
                  </a:lnTo>
                  <a:lnTo>
                    <a:pt x="1605" y="190"/>
                  </a:lnTo>
                  <a:lnTo>
                    <a:pt x="1656" y="190"/>
                  </a:lnTo>
                  <a:lnTo>
                    <a:pt x="1671" y="175"/>
                  </a:lnTo>
                  <a:lnTo>
                    <a:pt x="1681" y="153"/>
                  </a:lnTo>
                  <a:lnTo>
                    <a:pt x="1688" y="125"/>
                  </a:lnTo>
                  <a:lnTo>
                    <a:pt x="1689" y="97"/>
                  </a:lnTo>
                  <a:lnTo>
                    <a:pt x="1686" y="67"/>
                  </a:lnTo>
                  <a:lnTo>
                    <a:pt x="1679" y="39"/>
                  </a:lnTo>
                  <a:lnTo>
                    <a:pt x="1669" y="17"/>
                  </a:lnTo>
                  <a:lnTo>
                    <a:pt x="1654" y="1"/>
                  </a:lnTo>
                  <a:lnTo>
                    <a:pt x="1602" y="1"/>
                  </a:lnTo>
                  <a:lnTo>
                    <a:pt x="1550" y="1"/>
                  </a:lnTo>
                  <a:lnTo>
                    <a:pt x="1499" y="1"/>
                  </a:lnTo>
                  <a:lnTo>
                    <a:pt x="1447" y="1"/>
                  </a:lnTo>
                  <a:lnTo>
                    <a:pt x="1396" y="1"/>
                  </a:lnTo>
                  <a:lnTo>
                    <a:pt x="1344" y="1"/>
                  </a:lnTo>
                  <a:lnTo>
                    <a:pt x="1292" y="1"/>
                  </a:lnTo>
                  <a:lnTo>
                    <a:pt x="1240" y="1"/>
                  </a:lnTo>
                  <a:lnTo>
                    <a:pt x="1189" y="1"/>
                  </a:lnTo>
                  <a:lnTo>
                    <a:pt x="1137" y="1"/>
                  </a:lnTo>
                  <a:lnTo>
                    <a:pt x="1085" y="1"/>
                  </a:lnTo>
                  <a:lnTo>
                    <a:pt x="1033" y="1"/>
                  </a:lnTo>
                  <a:lnTo>
                    <a:pt x="982" y="1"/>
                  </a:lnTo>
                  <a:lnTo>
                    <a:pt x="931" y="1"/>
                  </a:lnTo>
                  <a:lnTo>
                    <a:pt x="879" y="1"/>
                  </a:lnTo>
                  <a:lnTo>
                    <a:pt x="827" y="1"/>
                  </a:lnTo>
                  <a:lnTo>
                    <a:pt x="775" y="1"/>
                  </a:lnTo>
                  <a:lnTo>
                    <a:pt x="723" y="1"/>
                  </a:lnTo>
                  <a:lnTo>
                    <a:pt x="671" y="1"/>
                  </a:lnTo>
                  <a:lnTo>
                    <a:pt x="621" y="1"/>
                  </a:lnTo>
                  <a:lnTo>
                    <a:pt x="569" y="1"/>
                  </a:lnTo>
                  <a:lnTo>
                    <a:pt x="517" y="1"/>
                  </a:lnTo>
                  <a:lnTo>
                    <a:pt x="465" y="1"/>
                  </a:lnTo>
                  <a:lnTo>
                    <a:pt x="413" y="1"/>
                  </a:lnTo>
                  <a:lnTo>
                    <a:pt x="361" y="1"/>
                  </a:lnTo>
                  <a:lnTo>
                    <a:pt x="310" y="0"/>
                  </a:lnTo>
                  <a:lnTo>
                    <a:pt x="258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4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49"/>
            <p:cNvSpPr>
              <a:spLocks/>
            </p:cNvSpPr>
            <p:nvPr/>
          </p:nvSpPr>
          <p:spPr bwMode="auto">
            <a:xfrm>
              <a:off x="4464050" y="2373313"/>
              <a:ext cx="1338262" cy="138113"/>
            </a:xfrm>
            <a:custGeom>
              <a:avLst/>
              <a:gdLst/>
              <a:ahLst/>
              <a:cxnLst>
                <a:cxn ang="0">
                  <a:pos x="10" y="22"/>
                </a:cxn>
                <a:cxn ang="0">
                  <a:pos x="22" y="61"/>
                </a:cxn>
                <a:cxn ang="0">
                  <a:pos x="22" y="99"/>
                </a:cxn>
                <a:cxn ang="0">
                  <a:pos x="16" y="141"/>
                </a:cxn>
                <a:cxn ang="0">
                  <a:pos x="64" y="167"/>
                </a:cxn>
                <a:cxn ang="0">
                  <a:pos x="167" y="168"/>
                </a:cxn>
                <a:cxn ang="0">
                  <a:pos x="270" y="168"/>
                </a:cxn>
                <a:cxn ang="0">
                  <a:pos x="372" y="168"/>
                </a:cxn>
                <a:cxn ang="0">
                  <a:pos x="476" y="169"/>
                </a:cxn>
                <a:cxn ang="0">
                  <a:pos x="578" y="169"/>
                </a:cxn>
                <a:cxn ang="0">
                  <a:pos x="681" y="169"/>
                </a:cxn>
                <a:cxn ang="0">
                  <a:pos x="785" y="170"/>
                </a:cxn>
                <a:cxn ang="0">
                  <a:pos x="887" y="170"/>
                </a:cxn>
                <a:cxn ang="0">
                  <a:pos x="990" y="170"/>
                </a:cxn>
                <a:cxn ang="0">
                  <a:pos x="1092" y="171"/>
                </a:cxn>
                <a:cxn ang="0">
                  <a:pos x="1195" y="171"/>
                </a:cxn>
                <a:cxn ang="0">
                  <a:pos x="1298" y="171"/>
                </a:cxn>
                <a:cxn ang="0">
                  <a:pos x="1401" y="171"/>
                </a:cxn>
                <a:cxn ang="0">
                  <a:pos x="1503" y="173"/>
                </a:cxn>
                <a:cxn ang="0">
                  <a:pos x="1606" y="173"/>
                </a:cxn>
                <a:cxn ang="0">
                  <a:pos x="1671" y="159"/>
                </a:cxn>
                <a:cxn ang="0">
                  <a:pos x="1684" y="114"/>
                </a:cxn>
                <a:cxn ang="0">
                  <a:pos x="1684" y="60"/>
                </a:cxn>
                <a:cxn ang="0">
                  <a:pos x="1668" y="15"/>
                </a:cxn>
                <a:cxn ang="0">
                  <a:pos x="1603" y="0"/>
                </a:cxn>
                <a:cxn ang="0">
                  <a:pos x="1500" y="0"/>
                </a:cxn>
                <a:cxn ang="0">
                  <a:pos x="1396" y="0"/>
                </a:cxn>
                <a:cxn ang="0">
                  <a:pos x="1293" y="0"/>
                </a:cxn>
                <a:cxn ang="0">
                  <a:pos x="1189" y="0"/>
                </a:cxn>
                <a:cxn ang="0">
                  <a:pos x="1086" y="0"/>
                </a:cxn>
                <a:cxn ang="0">
                  <a:pos x="983" y="0"/>
                </a:cxn>
                <a:cxn ang="0">
                  <a:pos x="879" y="0"/>
                </a:cxn>
                <a:cxn ang="0">
                  <a:pos x="775" y="0"/>
                </a:cxn>
                <a:cxn ang="0">
                  <a:pos x="673" y="0"/>
                </a:cxn>
                <a:cxn ang="0">
                  <a:pos x="569" y="0"/>
                </a:cxn>
                <a:cxn ang="0">
                  <a:pos x="465" y="0"/>
                </a:cxn>
                <a:cxn ang="0">
                  <a:pos x="362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87" h="173">
                  <a:moveTo>
                    <a:pt x="0" y="0"/>
                  </a:moveTo>
                  <a:lnTo>
                    <a:pt x="10" y="22"/>
                  </a:lnTo>
                  <a:lnTo>
                    <a:pt x="18" y="43"/>
                  </a:lnTo>
                  <a:lnTo>
                    <a:pt x="22" y="61"/>
                  </a:lnTo>
                  <a:lnTo>
                    <a:pt x="23" y="79"/>
                  </a:lnTo>
                  <a:lnTo>
                    <a:pt x="22" y="99"/>
                  </a:lnTo>
                  <a:lnTo>
                    <a:pt x="19" y="118"/>
                  </a:lnTo>
                  <a:lnTo>
                    <a:pt x="16" y="141"/>
                  </a:lnTo>
                  <a:lnTo>
                    <a:pt x="13" y="167"/>
                  </a:lnTo>
                  <a:lnTo>
                    <a:pt x="64" y="167"/>
                  </a:lnTo>
                  <a:lnTo>
                    <a:pt x="115" y="167"/>
                  </a:lnTo>
                  <a:lnTo>
                    <a:pt x="167" y="168"/>
                  </a:lnTo>
                  <a:lnTo>
                    <a:pt x="219" y="168"/>
                  </a:lnTo>
                  <a:lnTo>
                    <a:pt x="270" y="168"/>
                  </a:lnTo>
                  <a:lnTo>
                    <a:pt x="321" y="168"/>
                  </a:lnTo>
                  <a:lnTo>
                    <a:pt x="372" y="168"/>
                  </a:lnTo>
                  <a:lnTo>
                    <a:pt x="424" y="168"/>
                  </a:lnTo>
                  <a:lnTo>
                    <a:pt x="476" y="169"/>
                  </a:lnTo>
                  <a:lnTo>
                    <a:pt x="526" y="169"/>
                  </a:lnTo>
                  <a:lnTo>
                    <a:pt x="578" y="169"/>
                  </a:lnTo>
                  <a:lnTo>
                    <a:pt x="630" y="169"/>
                  </a:lnTo>
                  <a:lnTo>
                    <a:pt x="681" y="169"/>
                  </a:lnTo>
                  <a:lnTo>
                    <a:pt x="733" y="170"/>
                  </a:lnTo>
                  <a:lnTo>
                    <a:pt x="785" y="170"/>
                  </a:lnTo>
                  <a:lnTo>
                    <a:pt x="835" y="170"/>
                  </a:lnTo>
                  <a:lnTo>
                    <a:pt x="887" y="170"/>
                  </a:lnTo>
                  <a:lnTo>
                    <a:pt x="938" y="170"/>
                  </a:lnTo>
                  <a:lnTo>
                    <a:pt x="990" y="170"/>
                  </a:lnTo>
                  <a:lnTo>
                    <a:pt x="1041" y="171"/>
                  </a:lnTo>
                  <a:lnTo>
                    <a:pt x="1092" y="171"/>
                  </a:lnTo>
                  <a:lnTo>
                    <a:pt x="1144" y="171"/>
                  </a:lnTo>
                  <a:lnTo>
                    <a:pt x="1195" y="171"/>
                  </a:lnTo>
                  <a:lnTo>
                    <a:pt x="1247" y="171"/>
                  </a:lnTo>
                  <a:lnTo>
                    <a:pt x="1298" y="171"/>
                  </a:lnTo>
                  <a:lnTo>
                    <a:pt x="1349" y="171"/>
                  </a:lnTo>
                  <a:lnTo>
                    <a:pt x="1401" y="171"/>
                  </a:lnTo>
                  <a:lnTo>
                    <a:pt x="1452" y="173"/>
                  </a:lnTo>
                  <a:lnTo>
                    <a:pt x="1503" y="173"/>
                  </a:lnTo>
                  <a:lnTo>
                    <a:pt x="1554" y="173"/>
                  </a:lnTo>
                  <a:lnTo>
                    <a:pt x="1606" y="173"/>
                  </a:lnTo>
                  <a:lnTo>
                    <a:pt x="1657" y="173"/>
                  </a:lnTo>
                  <a:lnTo>
                    <a:pt x="1671" y="159"/>
                  </a:lnTo>
                  <a:lnTo>
                    <a:pt x="1680" y="138"/>
                  </a:lnTo>
                  <a:lnTo>
                    <a:pt x="1684" y="114"/>
                  </a:lnTo>
                  <a:lnTo>
                    <a:pt x="1687" y="87"/>
                  </a:lnTo>
                  <a:lnTo>
                    <a:pt x="1684" y="60"/>
                  </a:lnTo>
                  <a:lnTo>
                    <a:pt x="1677" y="36"/>
                  </a:lnTo>
                  <a:lnTo>
                    <a:pt x="1668" y="15"/>
                  </a:lnTo>
                  <a:lnTo>
                    <a:pt x="1654" y="0"/>
                  </a:lnTo>
                  <a:lnTo>
                    <a:pt x="1603" y="0"/>
                  </a:lnTo>
                  <a:lnTo>
                    <a:pt x="1551" y="0"/>
                  </a:lnTo>
                  <a:lnTo>
                    <a:pt x="1500" y="0"/>
                  </a:lnTo>
                  <a:lnTo>
                    <a:pt x="1448" y="0"/>
                  </a:lnTo>
                  <a:lnTo>
                    <a:pt x="1396" y="0"/>
                  </a:lnTo>
                  <a:lnTo>
                    <a:pt x="1344" y="0"/>
                  </a:lnTo>
                  <a:lnTo>
                    <a:pt x="1293" y="0"/>
                  </a:lnTo>
                  <a:lnTo>
                    <a:pt x="1241" y="0"/>
                  </a:lnTo>
                  <a:lnTo>
                    <a:pt x="1189" y="0"/>
                  </a:lnTo>
                  <a:lnTo>
                    <a:pt x="1138" y="0"/>
                  </a:lnTo>
                  <a:lnTo>
                    <a:pt x="1086" y="0"/>
                  </a:lnTo>
                  <a:lnTo>
                    <a:pt x="1035" y="0"/>
                  </a:lnTo>
                  <a:lnTo>
                    <a:pt x="983" y="0"/>
                  </a:lnTo>
                  <a:lnTo>
                    <a:pt x="931" y="0"/>
                  </a:lnTo>
                  <a:lnTo>
                    <a:pt x="879" y="0"/>
                  </a:lnTo>
                  <a:lnTo>
                    <a:pt x="827" y="0"/>
                  </a:lnTo>
                  <a:lnTo>
                    <a:pt x="775" y="0"/>
                  </a:lnTo>
                  <a:lnTo>
                    <a:pt x="725" y="0"/>
                  </a:lnTo>
                  <a:lnTo>
                    <a:pt x="673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7" y="0"/>
                  </a:lnTo>
                  <a:lnTo>
                    <a:pt x="465" y="0"/>
                  </a:lnTo>
                  <a:lnTo>
                    <a:pt x="414" y="0"/>
                  </a:lnTo>
                  <a:lnTo>
                    <a:pt x="362" y="0"/>
                  </a:lnTo>
                  <a:lnTo>
                    <a:pt x="310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50"/>
            <p:cNvSpPr>
              <a:spLocks/>
            </p:cNvSpPr>
            <p:nvPr/>
          </p:nvSpPr>
          <p:spPr bwMode="auto">
            <a:xfrm>
              <a:off x="4465638" y="2378075"/>
              <a:ext cx="1336675" cy="125413"/>
            </a:xfrm>
            <a:custGeom>
              <a:avLst/>
              <a:gdLst/>
              <a:ahLst/>
              <a:cxnLst>
                <a:cxn ang="0">
                  <a:pos x="16" y="38"/>
                </a:cxn>
                <a:cxn ang="0">
                  <a:pos x="19" y="108"/>
                </a:cxn>
                <a:cxn ang="0">
                  <a:pos x="64" y="152"/>
                </a:cxn>
                <a:cxn ang="0">
                  <a:pos x="166" y="153"/>
                </a:cxn>
                <a:cxn ang="0">
                  <a:pos x="270" y="153"/>
                </a:cxn>
                <a:cxn ang="0">
                  <a:pos x="372" y="153"/>
                </a:cxn>
                <a:cxn ang="0">
                  <a:pos x="475" y="153"/>
                </a:cxn>
                <a:cxn ang="0">
                  <a:pos x="579" y="154"/>
                </a:cxn>
                <a:cxn ang="0">
                  <a:pos x="681" y="154"/>
                </a:cxn>
                <a:cxn ang="0">
                  <a:pos x="784" y="154"/>
                </a:cxn>
                <a:cxn ang="0">
                  <a:pos x="887" y="155"/>
                </a:cxn>
                <a:cxn ang="0">
                  <a:pos x="990" y="155"/>
                </a:cxn>
                <a:cxn ang="0">
                  <a:pos x="1092" y="155"/>
                </a:cxn>
                <a:cxn ang="0">
                  <a:pos x="1195" y="156"/>
                </a:cxn>
                <a:cxn ang="0">
                  <a:pos x="1299" y="156"/>
                </a:cxn>
                <a:cxn ang="0">
                  <a:pos x="1401" y="156"/>
                </a:cxn>
                <a:cxn ang="0">
                  <a:pos x="1504" y="156"/>
                </a:cxn>
                <a:cxn ang="0">
                  <a:pos x="1606" y="157"/>
                </a:cxn>
                <a:cxn ang="0">
                  <a:pos x="1670" y="145"/>
                </a:cxn>
                <a:cxn ang="0">
                  <a:pos x="1684" y="104"/>
                </a:cxn>
                <a:cxn ang="0">
                  <a:pos x="1682" y="56"/>
                </a:cxn>
                <a:cxn ang="0">
                  <a:pos x="1667" y="15"/>
                </a:cxn>
                <a:cxn ang="0">
                  <a:pos x="1604" y="1"/>
                </a:cxn>
                <a:cxn ang="0">
                  <a:pos x="1500" y="1"/>
                </a:cxn>
                <a:cxn ang="0">
                  <a:pos x="1397" y="1"/>
                </a:cxn>
                <a:cxn ang="0">
                  <a:pos x="1294" y="0"/>
                </a:cxn>
                <a:cxn ang="0">
                  <a:pos x="1190" y="0"/>
                </a:cxn>
                <a:cxn ang="0">
                  <a:pos x="1087" y="0"/>
                </a:cxn>
                <a:cxn ang="0">
                  <a:pos x="983" y="0"/>
                </a:cxn>
                <a:cxn ang="0">
                  <a:pos x="879" y="0"/>
                </a:cxn>
                <a:cxn ang="0">
                  <a:pos x="777" y="0"/>
                </a:cxn>
                <a:cxn ang="0">
                  <a:pos x="673" y="0"/>
                </a:cxn>
                <a:cxn ang="0">
                  <a:pos x="569" y="0"/>
                </a:cxn>
                <a:cxn ang="0">
                  <a:pos x="466" y="0"/>
                </a:cxn>
                <a:cxn ang="0">
                  <a:pos x="362" y="0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85" h="157">
                  <a:moveTo>
                    <a:pt x="0" y="0"/>
                  </a:moveTo>
                  <a:lnTo>
                    <a:pt x="16" y="38"/>
                  </a:lnTo>
                  <a:lnTo>
                    <a:pt x="21" y="72"/>
                  </a:lnTo>
                  <a:lnTo>
                    <a:pt x="19" y="108"/>
                  </a:lnTo>
                  <a:lnTo>
                    <a:pt x="12" y="152"/>
                  </a:lnTo>
                  <a:lnTo>
                    <a:pt x="64" y="152"/>
                  </a:lnTo>
                  <a:lnTo>
                    <a:pt x="114" y="152"/>
                  </a:lnTo>
                  <a:lnTo>
                    <a:pt x="166" y="153"/>
                  </a:lnTo>
                  <a:lnTo>
                    <a:pt x="218" y="153"/>
                  </a:lnTo>
                  <a:lnTo>
                    <a:pt x="270" y="153"/>
                  </a:lnTo>
                  <a:lnTo>
                    <a:pt x="321" y="153"/>
                  </a:lnTo>
                  <a:lnTo>
                    <a:pt x="372" y="153"/>
                  </a:lnTo>
                  <a:lnTo>
                    <a:pt x="424" y="153"/>
                  </a:lnTo>
                  <a:lnTo>
                    <a:pt x="475" y="153"/>
                  </a:lnTo>
                  <a:lnTo>
                    <a:pt x="527" y="154"/>
                  </a:lnTo>
                  <a:lnTo>
                    <a:pt x="579" y="154"/>
                  </a:lnTo>
                  <a:lnTo>
                    <a:pt x="629" y="154"/>
                  </a:lnTo>
                  <a:lnTo>
                    <a:pt x="681" y="154"/>
                  </a:lnTo>
                  <a:lnTo>
                    <a:pt x="733" y="154"/>
                  </a:lnTo>
                  <a:lnTo>
                    <a:pt x="784" y="154"/>
                  </a:lnTo>
                  <a:lnTo>
                    <a:pt x="836" y="154"/>
                  </a:lnTo>
                  <a:lnTo>
                    <a:pt x="887" y="155"/>
                  </a:lnTo>
                  <a:lnTo>
                    <a:pt x="938" y="155"/>
                  </a:lnTo>
                  <a:lnTo>
                    <a:pt x="990" y="155"/>
                  </a:lnTo>
                  <a:lnTo>
                    <a:pt x="1041" y="155"/>
                  </a:lnTo>
                  <a:lnTo>
                    <a:pt x="1092" y="155"/>
                  </a:lnTo>
                  <a:lnTo>
                    <a:pt x="1144" y="155"/>
                  </a:lnTo>
                  <a:lnTo>
                    <a:pt x="1195" y="156"/>
                  </a:lnTo>
                  <a:lnTo>
                    <a:pt x="1247" y="156"/>
                  </a:lnTo>
                  <a:lnTo>
                    <a:pt x="1299" y="156"/>
                  </a:lnTo>
                  <a:lnTo>
                    <a:pt x="1349" y="156"/>
                  </a:lnTo>
                  <a:lnTo>
                    <a:pt x="1401" y="156"/>
                  </a:lnTo>
                  <a:lnTo>
                    <a:pt x="1452" y="156"/>
                  </a:lnTo>
                  <a:lnTo>
                    <a:pt x="1504" y="156"/>
                  </a:lnTo>
                  <a:lnTo>
                    <a:pt x="1556" y="157"/>
                  </a:lnTo>
                  <a:lnTo>
                    <a:pt x="1606" y="157"/>
                  </a:lnTo>
                  <a:lnTo>
                    <a:pt x="1658" y="157"/>
                  </a:lnTo>
                  <a:lnTo>
                    <a:pt x="1670" y="145"/>
                  </a:lnTo>
                  <a:lnTo>
                    <a:pt x="1679" y="126"/>
                  </a:lnTo>
                  <a:lnTo>
                    <a:pt x="1684" y="104"/>
                  </a:lnTo>
                  <a:lnTo>
                    <a:pt x="1685" y="80"/>
                  </a:lnTo>
                  <a:lnTo>
                    <a:pt x="1682" y="56"/>
                  </a:lnTo>
                  <a:lnTo>
                    <a:pt x="1677" y="33"/>
                  </a:lnTo>
                  <a:lnTo>
                    <a:pt x="1667" y="15"/>
                  </a:lnTo>
                  <a:lnTo>
                    <a:pt x="1656" y="1"/>
                  </a:lnTo>
                  <a:lnTo>
                    <a:pt x="1604" y="1"/>
                  </a:lnTo>
                  <a:lnTo>
                    <a:pt x="1552" y="1"/>
                  </a:lnTo>
                  <a:lnTo>
                    <a:pt x="1500" y="1"/>
                  </a:lnTo>
                  <a:lnTo>
                    <a:pt x="1448" y="1"/>
                  </a:lnTo>
                  <a:lnTo>
                    <a:pt x="1397" y="1"/>
                  </a:lnTo>
                  <a:lnTo>
                    <a:pt x="1346" y="1"/>
                  </a:lnTo>
                  <a:lnTo>
                    <a:pt x="1294" y="0"/>
                  </a:lnTo>
                  <a:lnTo>
                    <a:pt x="1242" y="0"/>
                  </a:lnTo>
                  <a:lnTo>
                    <a:pt x="1190" y="0"/>
                  </a:lnTo>
                  <a:lnTo>
                    <a:pt x="1139" y="0"/>
                  </a:lnTo>
                  <a:lnTo>
                    <a:pt x="1087" y="0"/>
                  </a:lnTo>
                  <a:lnTo>
                    <a:pt x="1035" y="0"/>
                  </a:lnTo>
                  <a:lnTo>
                    <a:pt x="983" y="0"/>
                  </a:lnTo>
                  <a:lnTo>
                    <a:pt x="931" y="0"/>
                  </a:lnTo>
                  <a:lnTo>
                    <a:pt x="879" y="0"/>
                  </a:lnTo>
                  <a:lnTo>
                    <a:pt x="829" y="0"/>
                  </a:lnTo>
                  <a:lnTo>
                    <a:pt x="777" y="0"/>
                  </a:lnTo>
                  <a:lnTo>
                    <a:pt x="725" y="0"/>
                  </a:lnTo>
                  <a:lnTo>
                    <a:pt x="673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8" y="0"/>
                  </a:lnTo>
                  <a:lnTo>
                    <a:pt x="466" y="0"/>
                  </a:lnTo>
                  <a:lnTo>
                    <a:pt x="414" y="0"/>
                  </a:lnTo>
                  <a:lnTo>
                    <a:pt x="362" y="0"/>
                  </a:lnTo>
                  <a:lnTo>
                    <a:pt x="310" y="0"/>
                  </a:lnTo>
                  <a:lnTo>
                    <a:pt x="259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63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51"/>
            <p:cNvSpPr>
              <a:spLocks/>
            </p:cNvSpPr>
            <p:nvPr/>
          </p:nvSpPr>
          <p:spPr bwMode="auto">
            <a:xfrm>
              <a:off x="4467225" y="2382838"/>
              <a:ext cx="1335087" cy="112713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6" y="98"/>
                </a:cxn>
                <a:cxn ang="0">
                  <a:pos x="62" y="137"/>
                </a:cxn>
                <a:cxn ang="0">
                  <a:pos x="164" y="139"/>
                </a:cxn>
                <a:cxn ang="0">
                  <a:pos x="268" y="139"/>
                </a:cxn>
                <a:cxn ang="0">
                  <a:pos x="371" y="139"/>
                </a:cxn>
                <a:cxn ang="0">
                  <a:pos x="473" y="139"/>
                </a:cxn>
                <a:cxn ang="0">
                  <a:pos x="577" y="140"/>
                </a:cxn>
                <a:cxn ang="0">
                  <a:pos x="679" y="140"/>
                </a:cxn>
                <a:cxn ang="0">
                  <a:pos x="783" y="140"/>
                </a:cxn>
                <a:cxn ang="0">
                  <a:pos x="886" y="140"/>
                </a:cxn>
                <a:cxn ang="0">
                  <a:pos x="989" y="141"/>
                </a:cxn>
                <a:cxn ang="0">
                  <a:pos x="1092" y="141"/>
                </a:cxn>
                <a:cxn ang="0">
                  <a:pos x="1195" y="141"/>
                </a:cxn>
                <a:cxn ang="0">
                  <a:pos x="1298" y="141"/>
                </a:cxn>
                <a:cxn ang="0">
                  <a:pos x="1401" y="142"/>
                </a:cxn>
                <a:cxn ang="0">
                  <a:pos x="1504" y="142"/>
                </a:cxn>
                <a:cxn ang="0">
                  <a:pos x="1607" y="142"/>
                </a:cxn>
                <a:cxn ang="0">
                  <a:pos x="1676" y="114"/>
                </a:cxn>
                <a:cxn ang="0">
                  <a:pos x="1675" y="30"/>
                </a:cxn>
                <a:cxn ang="0">
                  <a:pos x="1606" y="2"/>
                </a:cxn>
                <a:cxn ang="0">
                  <a:pos x="1502" y="2"/>
                </a:cxn>
                <a:cxn ang="0">
                  <a:pos x="1398" y="2"/>
                </a:cxn>
                <a:cxn ang="0">
                  <a:pos x="1295" y="2"/>
                </a:cxn>
                <a:cxn ang="0">
                  <a:pos x="1191" y="2"/>
                </a:cxn>
                <a:cxn ang="0">
                  <a:pos x="1087" y="2"/>
                </a:cxn>
                <a:cxn ang="0">
                  <a:pos x="983" y="2"/>
                </a:cxn>
                <a:cxn ang="0">
                  <a:pos x="880" y="2"/>
                </a:cxn>
                <a:cxn ang="0">
                  <a:pos x="776" y="0"/>
                </a:cxn>
                <a:cxn ang="0">
                  <a:pos x="672" y="0"/>
                </a:cxn>
                <a:cxn ang="0">
                  <a:pos x="569" y="0"/>
                </a:cxn>
                <a:cxn ang="0">
                  <a:pos x="465" y="0"/>
                </a:cxn>
                <a:cxn ang="0">
                  <a:pos x="361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1" y="0"/>
                </a:cxn>
              </a:cxnLst>
              <a:rect l="0" t="0" r="r" b="b"/>
              <a:pathLst>
                <a:path w="1682" h="142">
                  <a:moveTo>
                    <a:pt x="0" y="0"/>
                  </a:moveTo>
                  <a:lnTo>
                    <a:pt x="14" y="35"/>
                  </a:lnTo>
                  <a:lnTo>
                    <a:pt x="18" y="66"/>
                  </a:lnTo>
                  <a:lnTo>
                    <a:pt x="16" y="98"/>
                  </a:lnTo>
                  <a:lnTo>
                    <a:pt x="10" y="137"/>
                  </a:lnTo>
                  <a:lnTo>
                    <a:pt x="62" y="137"/>
                  </a:lnTo>
                  <a:lnTo>
                    <a:pt x="112" y="137"/>
                  </a:lnTo>
                  <a:lnTo>
                    <a:pt x="164" y="139"/>
                  </a:lnTo>
                  <a:lnTo>
                    <a:pt x="216" y="139"/>
                  </a:lnTo>
                  <a:lnTo>
                    <a:pt x="268" y="139"/>
                  </a:lnTo>
                  <a:lnTo>
                    <a:pt x="319" y="139"/>
                  </a:lnTo>
                  <a:lnTo>
                    <a:pt x="371" y="139"/>
                  </a:lnTo>
                  <a:lnTo>
                    <a:pt x="422" y="139"/>
                  </a:lnTo>
                  <a:lnTo>
                    <a:pt x="473" y="139"/>
                  </a:lnTo>
                  <a:lnTo>
                    <a:pt x="525" y="140"/>
                  </a:lnTo>
                  <a:lnTo>
                    <a:pt x="577" y="140"/>
                  </a:lnTo>
                  <a:lnTo>
                    <a:pt x="629" y="140"/>
                  </a:lnTo>
                  <a:lnTo>
                    <a:pt x="679" y="140"/>
                  </a:lnTo>
                  <a:lnTo>
                    <a:pt x="731" y="140"/>
                  </a:lnTo>
                  <a:lnTo>
                    <a:pt x="783" y="140"/>
                  </a:lnTo>
                  <a:lnTo>
                    <a:pt x="835" y="140"/>
                  </a:lnTo>
                  <a:lnTo>
                    <a:pt x="886" y="140"/>
                  </a:lnTo>
                  <a:lnTo>
                    <a:pt x="937" y="141"/>
                  </a:lnTo>
                  <a:lnTo>
                    <a:pt x="989" y="141"/>
                  </a:lnTo>
                  <a:lnTo>
                    <a:pt x="1040" y="141"/>
                  </a:lnTo>
                  <a:lnTo>
                    <a:pt x="1092" y="141"/>
                  </a:lnTo>
                  <a:lnTo>
                    <a:pt x="1144" y="141"/>
                  </a:lnTo>
                  <a:lnTo>
                    <a:pt x="1195" y="141"/>
                  </a:lnTo>
                  <a:lnTo>
                    <a:pt x="1246" y="141"/>
                  </a:lnTo>
                  <a:lnTo>
                    <a:pt x="1298" y="141"/>
                  </a:lnTo>
                  <a:lnTo>
                    <a:pt x="1350" y="141"/>
                  </a:lnTo>
                  <a:lnTo>
                    <a:pt x="1401" y="142"/>
                  </a:lnTo>
                  <a:lnTo>
                    <a:pt x="1452" y="142"/>
                  </a:lnTo>
                  <a:lnTo>
                    <a:pt x="1504" y="142"/>
                  </a:lnTo>
                  <a:lnTo>
                    <a:pt x="1556" y="142"/>
                  </a:lnTo>
                  <a:lnTo>
                    <a:pt x="1607" y="142"/>
                  </a:lnTo>
                  <a:lnTo>
                    <a:pt x="1659" y="142"/>
                  </a:lnTo>
                  <a:lnTo>
                    <a:pt x="1676" y="114"/>
                  </a:lnTo>
                  <a:lnTo>
                    <a:pt x="1682" y="73"/>
                  </a:lnTo>
                  <a:lnTo>
                    <a:pt x="1675" y="30"/>
                  </a:lnTo>
                  <a:lnTo>
                    <a:pt x="1657" y="2"/>
                  </a:lnTo>
                  <a:lnTo>
                    <a:pt x="1606" y="2"/>
                  </a:lnTo>
                  <a:lnTo>
                    <a:pt x="1554" y="2"/>
                  </a:lnTo>
                  <a:lnTo>
                    <a:pt x="1502" y="2"/>
                  </a:lnTo>
                  <a:lnTo>
                    <a:pt x="1450" y="2"/>
                  </a:lnTo>
                  <a:lnTo>
                    <a:pt x="1398" y="2"/>
                  </a:lnTo>
                  <a:lnTo>
                    <a:pt x="1346" y="2"/>
                  </a:lnTo>
                  <a:lnTo>
                    <a:pt x="1295" y="2"/>
                  </a:lnTo>
                  <a:lnTo>
                    <a:pt x="1243" y="2"/>
                  </a:lnTo>
                  <a:lnTo>
                    <a:pt x="1191" y="2"/>
                  </a:lnTo>
                  <a:lnTo>
                    <a:pt x="1139" y="2"/>
                  </a:lnTo>
                  <a:lnTo>
                    <a:pt x="1087" y="2"/>
                  </a:lnTo>
                  <a:lnTo>
                    <a:pt x="1035" y="2"/>
                  </a:lnTo>
                  <a:lnTo>
                    <a:pt x="983" y="2"/>
                  </a:lnTo>
                  <a:lnTo>
                    <a:pt x="932" y="2"/>
                  </a:lnTo>
                  <a:lnTo>
                    <a:pt x="880" y="2"/>
                  </a:lnTo>
                  <a:lnTo>
                    <a:pt x="828" y="0"/>
                  </a:lnTo>
                  <a:lnTo>
                    <a:pt x="776" y="0"/>
                  </a:lnTo>
                  <a:lnTo>
                    <a:pt x="724" y="0"/>
                  </a:lnTo>
                  <a:lnTo>
                    <a:pt x="672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7" y="0"/>
                  </a:lnTo>
                  <a:lnTo>
                    <a:pt x="465" y="0"/>
                  </a:lnTo>
                  <a:lnTo>
                    <a:pt x="413" y="0"/>
                  </a:lnTo>
                  <a:lnTo>
                    <a:pt x="361" y="0"/>
                  </a:lnTo>
                  <a:lnTo>
                    <a:pt x="309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6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52"/>
            <p:cNvSpPr>
              <a:spLocks/>
            </p:cNvSpPr>
            <p:nvPr/>
          </p:nvSpPr>
          <p:spPr bwMode="auto">
            <a:xfrm>
              <a:off x="4468813" y="2387600"/>
              <a:ext cx="1333500" cy="100013"/>
            </a:xfrm>
            <a:custGeom>
              <a:avLst/>
              <a:gdLst/>
              <a:ahLst/>
              <a:cxnLst>
                <a:cxn ang="0">
                  <a:pos x="12" y="30"/>
                </a:cxn>
                <a:cxn ang="0">
                  <a:pos x="15" y="88"/>
                </a:cxn>
                <a:cxn ang="0">
                  <a:pos x="61" y="122"/>
                </a:cxn>
                <a:cxn ang="0">
                  <a:pos x="163" y="122"/>
                </a:cxn>
                <a:cxn ang="0">
                  <a:pos x="267" y="122"/>
                </a:cxn>
                <a:cxn ang="0">
                  <a:pos x="371" y="123"/>
                </a:cxn>
                <a:cxn ang="0">
                  <a:pos x="473" y="123"/>
                </a:cxn>
                <a:cxn ang="0">
                  <a:pos x="577" y="123"/>
                </a:cxn>
                <a:cxn ang="0">
                  <a:pos x="680" y="123"/>
                </a:cxn>
                <a:cxn ang="0">
                  <a:pos x="783" y="124"/>
                </a:cxn>
                <a:cxn ang="0">
                  <a:pos x="887" y="124"/>
                </a:cxn>
                <a:cxn ang="0">
                  <a:pos x="990" y="124"/>
                </a:cxn>
                <a:cxn ang="0">
                  <a:pos x="1093" y="124"/>
                </a:cxn>
                <a:cxn ang="0">
                  <a:pos x="1196" y="126"/>
                </a:cxn>
                <a:cxn ang="0">
                  <a:pos x="1299" y="126"/>
                </a:cxn>
                <a:cxn ang="0">
                  <a:pos x="1402" y="126"/>
                </a:cxn>
                <a:cxn ang="0">
                  <a:pos x="1506" y="126"/>
                </a:cxn>
                <a:cxn ang="0">
                  <a:pos x="1608" y="127"/>
                </a:cxn>
                <a:cxn ang="0">
                  <a:pos x="1675" y="101"/>
                </a:cxn>
                <a:cxn ang="0">
                  <a:pos x="1673" y="28"/>
                </a:cxn>
                <a:cxn ang="0">
                  <a:pos x="1605" y="2"/>
                </a:cxn>
                <a:cxn ang="0">
                  <a:pos x="1501" y="2"/>
                </a:cxn>
                <a:cxn ang="0">
                  <a:pos x="1397" y="2"/>
                </a:cxn>
                <a:cxn ang="0">
                  <a:pos x="1295" y="1"/>
                </a:cxn>
                <a:cxn ang="0">
                  <a:pos x="1191" y="1"/>
                </a:cxn>
                <a:cxn ang="0">
                  <a:pos x="1087" y="1"/>
                </a:cxn>
                <a:cxn ang="0">
                  <a:pos x="984" y="1"/>
                </a:cxn>
                <a:cxn ang="0">
                  <a:pos x="880" y="1"/>
                </a:cxn>
                <a:cxn ang="0">
                  <a:pos x="776" y="1"/>
                </a:cxn>
                <a:cxn ang="0">
                  <a:pos x="674" y="0"/>
                </a:cxn>
                <a:cxn ang="0">
                  <a:pos x="570" y="0"/>
                </a:cxn>
                <a:cxn ang="0">
                  <a:pos x="466" y="0"/>
                </a:cxn>
                <a:cxn ang="0">
                  <a:pos x="363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80" h="127">
                  <a:moveTo>
                    <a:pt x="0" y="0"/>
                  </a:moveTo>
                  <a:lnTo>
                    <a:pt x="12" y="30"/>
                  </a:lnTo>
                  <a:lnTo>
                    <a:pt x="17" y="58"/>
                  </a:lnTo>
                  <a:lnTo>
                    <a:pt x="15" y="88"/>
                  </a:lnTo>
                  <a:lnTo>
                    <a:pt x="9" y="122"/>
                  </a:lnTo>
                  <a:lnTo>
                    <a:pt x="61" y="122"/>
                  </a:lnTo>
                  <a:lnTo>
                    <a:pt x="113" y="122"/>
                  </a:lnTo>
                  <a:lnTo>
                    <a:pt x="163" y="122"/>
                  </a:lnTo>
                  <a:lnTo>
                    <a:pt x="215" y="122"/>
                  </a:lnTo>
                  <a:lnTo>
                    <a:pt x="267" y="122"/>
                  </a:lnTo>
                  <a:lnTo>
                    <a:pt x="319" y="123"/>
                  </a:lnTo>
                  <a:lnTo>
                    <a:pt x="371" y="123"/>
                  </a:lnTo>
                  <a:lnTo>
                    <a:pt x="422" y="123"/>
                  </a:lnTo>
                  <a:lnTo>
                    <a:pt x="473" y="123"/>
                  </a:lnTo>
                  <a:lnTo>
                    <a:pt x="525" y="123"/>
                  </a:lnTo>
                  <a:lnTo>
                    <a:pt x="577" y="123"/>
                  </a:lnTo>
                  <a:lnTo>
                    <a:pt x="629" y="123"/>
                  </a:lnTo>
                  <a:lnTo>
                    <a:pt x="680" y="123"/>
                  </a:lnTo>
                  <a:lnTo>
                    <a:pt x="731" y="123"/>
                  </a:lnTo>
                  <a:lnTo>
                    <a:pt x="783" y="124"/>
                  </a:lnTo>
                  <a:lnTo>
                    <a:pt x="835" y="124"/>
                  </a:lnTo>
                  <a:lnTo>
                    <a:pt x="887" y="124"/>
                  </a:lnTo>
                  <a:lnTo>
                    <a:pt x="938" y="124"/>
                  </a:lnTo>
                  <a:lnTo>
                    <a:pt x="990" y="124"/>
                  </a:lnTo>
                  <a:lnTo>
                    <a:pt x="1041" y="124"/>
                  </a:lnTo>
                  <a:lnTo>
                    <a:pt x="1093" y="124"/>
                  </a:lnTo>
                  <a:lnTo>
                    <a:pt x="1145" y="124"/>
                  </a:lnTo>
                  <a:lnTo>
                    <a:pt x="1196" y="126"/>
                  </a:lnTo>
                  <a:lnTo>
                    <a:pt x="1248" y="126"/>
                  </a:lnTo>
                  <a:lnTo>
                    <a:pt x="1299" y="126"/>
                  </a:lnTo>
                  <a:lnTo>
                    <a:pt x="1351" y="126"/>
                  </a:lnTo>
                  <a:lnTo>
                    <a:pt x="1402" y="126"/>
                  </a:lnTo>
                  <a:lnTo>
                    <a:pt x="1454" y="126"/>
                  </a:lnTo>
                  <a:lnTo>
                    <a:pt x="1506" y="126"/>
                  </a:lnTo>
                  <a:lnTo>
                    <a:pt x="1558" y="127"/>
                  </a:lnTo>
                  <a:lnTo>
                    <a:pt x="1608" y="127"/>
                  </a:lnTo>
                  <a:lnTo>
                    <a:pt x="1660" y="127"/>
                  </a:lnTo>
                  <a:lnTo>
                    <a:pt x="1675" y="101"/>
                  </a:lnTo>
                  <a:lnTo>
                    <a:pt x="1680" y="65"/>
                  </a:lnTo>
                  <a:lnTo>
                    <a:pt x="1673" y="28"/>
                  </a:lnTo>
                  <a:lnTo>
                    <a:pt x="1657" y="2"/>
                  </a:lnTo>
                  <a:lnTo>
                    <a:pt x="1605" y="2"/>
                  </a:lnTo>
                  <a:lnTo>
                    <a:pt x="1553" y="2"/>
                  </a:lnTo>
                  <a:lnTo>
                    <a:pt x="1501" y="2"/>
                  </a:lnTo>
                  <a:lnTo>
                    <a:pt x="1449" y="2"/>
                  </a:lnTo>
                  <a:lnTo>
                    <a:pt x="1397" y="2"/>
                  </a:lnTo>
                  <a:lnTo>
                    <a:pt x="1347" y="1"/>
                  </a:lnTo>
                  <a:lnTo>
                    <a:pt x="1295" y="1"/>
                  </a:lnTo>
                  <a:lnTo>
                    <a:pt x="1243" y="1"/>
                  </a:lnTo>
                  <a:lnTo>
                    <a:pt x="1191" y="1"/>
                  </a:lnTo>
                  <a:lnTo>
                    <a:pt x="1139" y="1"/>
                  </a:lnTo>
                  <a:lnTo>
                    <a:pt x="1087" y="1"/>
                  </a:lnTo>
                  <a:lnTo>
                    <a:pt x="1036" y="1"/>
                  </a:lnTo>
                  <a:lnTo>
                    <a:pt x="984" y="1"/>
                  </a:lnTo>
                  <a:lnTo>
                    <a:pt x="932" y="1"/>
                  </a:lnTo>
                  <a:lnTo>
                    <a:pt x="880" y="1"/>
                  </a:lnTo>
                  <a:lnTo>
                    <a:pt x="828" y="1"/>
                  </a:lnTo>
                  <a:lnTo>
                    <a:pt x="776" y="1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2" y="0"/>
                  </a:lnTo>
                  <a:lnTo>
                    <a:pt x="570" y="0"/>
                  </a:lnTo>
                  <a:lnTo>
                    <a:pt x="518" y="0"/>
                  </a:lnTo>
                  <a:lnTo>
                    <a:pt x="466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1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77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53"/>
            <p:cNvSpPr>
              <a:spLocks/>
            </p:cNvSpPr>
            <p:nvPr/>
          </p:nvSpPr>
          <p:spPr bwMode="auto">
            <a:xfrm>
              <a:off x="4471988" y="2392363"/>
              <a:ext cx="1330325" cy="87313"/>
            </a:xfrm>
            <a:custGeom>
              <a:avLst/>
              <a:gdLst/>
              <a:ahLst/>
              <a:cxnLst>
                <a:cxn ang="0">
                  <a:pos x="12" y="26"/>
                </a:cxn>
                <a:cxn ang="0">
                  <a:pos x="13" y="77"/>
                </a:cxn>
                <a:cxn ang="0">
                  <a:pos x="61" y="107"/>
                </a:cxn>
                <a:cxn ang="0">
                  <a:pos x="164" y="107"/>
                </a:cxn>
                <a:cxn ang="0">
                  <a:pos x="267" y="107"/>
                </a:cxn>
                <a:cxn ang="0">
                  <a:pos x="371" y="108"/>
                </a:cxn>
                <a:cxn ang="0">
                  <a:pos x="474" y="108"/>
                </a:cxn>
                <a:cxn ang="0">
                  <a:pos x="577" y="108"/>
                </a:cxn>
                <a:cxn ang="0">
                  <a:pos x="681" y="108"/>
                </a:cxn>
                <a:cxn ang="0">
                  <a:pos x="784" y="108"/>
                </a:cxn>
                <a:cxn ang="0">
                  <a:pos x="887" y="109"/>
                </a:cxn>
                <a:cxn ang="0">
                  <a:pos x="990" y="109"/>
                </a:cxn>
                <a:cxn ang="0">
                  <a:pos x="1094" y="109"/>
                </a:cxn>
                <a:cxn ang="0">
                  <a:pos x="1197" y="109"/>
                </a:cxn>
                <a:cxn ang="0">
                  <a:pos x="1300" y="109"/>
                </a:cxn>
                <a:cxn ang="0">
                  <a:pos x="1403" y="110"/>
                </a:cxn>
                <a:cxn ang="0">
                  <a:pos x="1507" y="110"/>
                </a:cxn>
                <a:cxn ang="0">
                  <a:pos x="1610" y="110"/>
                </a:cxn>
                <a:cxn ang="0">
                  <a:pos x="1674" y="89"/>
                </a:cxn>
                <a:cxn ang="0">
                  <a:pos x="1672" y="24"/>
                </a:cxn>
                <a:cxn ang="0">
                  <a:pos x="1606" y="2"/>
                </a:cxn>
                <a:cxn ang="0">
                  <a:pos x="1503" y="1"/>
                </a:cxn>
                <a:cxn ang="0">
                  <a:pos x="1399" y="1"/>
                </a:cxn>
                <a:cxn ang="0">
                  <a:pos x="1295" y="1"/>
                </a:cxn>
                <a:cxn ang="0">
                  <a:pos x="1191" y="1"/>
                </a:cxn>
                <a:cxn ang="0">
                  <a:pos x="1088" y="1"/>
                </a:cxn>
                <a:cxn ang="0">
                  <a:pos x="984" y="0"/>
                </a:cxn>
                <a:cxn ang="0">
                  <a:pos x="880" y="0"/>
                </a:cxn>
                <a:cxn ang="0">
                  <a:pos x="778" y="0"/>
                </a:cxn>
                <a:cxn ang="0">
                  <a:pos x="674" y="0"/>
                </a:cxn>
                <a:cxn ang="0">
                  <a:pos x="570" y="0"/>
                </a:cxn>
                <a:cxn ang="0">
                  <a:pos x="467" y="0"/>
                </a:cxn>
                <a:cxn ang="0">
                  <a:pos x="363" y="0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8" h="110">
                  <a:moveTo>
                    <a:pt x="0" y="0"/>
                  </a:moveTo>
                  <a:lnTo>
                    <a:pt x="12" y="26"/>
                  </a:lnTo>
                  <a:lnTo>
                    <a:pt x="15" y="51"/>
                  </a:lnTo>
                  <a:lnTo>
                    <a:pt x="13" y="77"/>
                  </a:lnTo>
                  <a:lnTo>
                    <a:pt x="9" y="107"/>
                  </a:lnTo>
                  <a:lnTo>
                    <a:pt x="61" y="107"/>
                  </a:lnTo>
                  <a:lnTo>
                    <a:pt x="113" y="107"/>
                  </a:lnTo>
                  <a:lnTo>
                    <a:pt x="164" y="107"/>
                  </a:lnTo>
                  <a:lnTo>
                    <a:pt x="216" y="107"/>
                  </a:lnTo>
                  <a:lnTo>
                    <a:pt x="267" y="107"/>
                  </a:lnTo>
                  <a:lnTo>
                    <a:pt x="319" y="108"/>
                  </a:lnTo>
                  <a:lnTo>
                    <a:pt x="371" y="108"/>
                  </a:lnTo>
                  <a:lnTo>
                    <a:pt x="423" y="108"/>
                  </a:lnTo>
                  <a:lnTo>
                    <a:pt x="474" y="108"/>
                  </a:lnTo>
                  <a:lnTo>
                    <a:pt x="526" y="108"/>
                  </a:lnTo>
                  <a:lnTo>
                    <a:pt x="577" y="108"/>
                  </a:lnTo>
                  <a:lnTo>
                    <a:pt x="629" y="108"/>
                  </a:lnTo>
                  <a:lnTo>
                    <a:pt x="681" y="108"/>
                  </a:lnTo>
                  <a:lnTo>
                    <a:pt x="732" y="108"/>
                  </a:lnTo>
                  <a:lnTo>
                    <a:pt x="784" y="108"/>
                  </a:lnTo>
                  <a:lnTo>
                    <a:pt x="835" y="108"/>
                  </a:lnTo>
                  <a:lnTo>
                    <a:pt x="887" y="109"/>
                  </a:lnTo>
                  <a:lnTo>
                    <a:pt x="939" y="109"/>
                  </a:lnTo>
                  <a:lnTo>
                    <a:pt x="990" y="109"/>
                  </a:lnTo>
                  <a:lnTo>
                    <a:pt x="1042" y="109"/>
                  </a:lnTo>
                  <a:lnTo>
                    <a:pt x="1094" y="109"/>
                  </a:lnTo>
                  <a:lnTo>
                    <a:pt x="1145" y="109"/>
                  </a:lnTo>
                  <a:lnTo>
                    <a:pt x="1197" y="109"/>
                  </a:lnTo>
                  <a:lnTo>
                    <a:pt x="1249" y="109"/>
                  </a:lnTo>
                  <a:lnTo>
                    <a:pt x="1300" y="109"/>
                  </a:lnTo>
                  <a:lnTo>
                    <a:pt x="1352" y="109"/>
                  </a:lnTo>
                  <a:lnTo>
                    <a:pt x="1403" y="110"/>
                  </a:lnTo>
                  <a:lnTo>
                    <a:pt x="1455" y="110"/>
                  </a:lnTo>
                  <a:lnTo>
                    <a:pt x="1507" y="110"/>
                  </a:lnTo>
                  <a:lnTo>
                    <a:pt x="1558" y="110"/>
                  </a:lnTo>
                  <a:lnTo>
                    <a:pt x="1610" y="110"/>
                  </a:lnTo>
                  <a:lnTo>
                    <a:pt x="1662" y="110"/>
                  </a:lnTo>
                  <a:lnTo>
                    <a:pt x="1674" y="89"/>
                  </a:lnTo>
                  <a:lnTo>
                    <a:pt x="1678" y="56"/>
                  </a:lnTo>
                  <a:lnTo>
                    <a:pt x="1672" y="24"/>
                  </a:lnTo>
                  <a:lnTo>
                    <a:pt x="1658" y="2"/>
                  </a:lnTo>
                  <a:lnTo>
                    <a:pt x="1606" y="2"/>
                  </a:lnTo>
                  <a:lnTo>
                    <a:pt x="1554" y="2"/>
                  </a:lnTo>
                  <a:lnTo>
                    <a:pt x="1503" y="1"/>
                  </a:lnTo>
                  <a:lnTo>
                    <a:pt x="1451" y="1"/>
                  </a:lnTo>
                  <a:lnTo>
                    <a:pt x="1399" y="1"/>
                  </a:lnTo>
                  <a:lnTo>
                    <a:pt x="1347" y="1"/>
                  </a:lnTo>
                  <a:lnTo>
                    <a:pt x="1295" y="1"/>
                  </a:lnTo>
                  <a:lnTo>
                    <a:pt x="1243" y="1"/>
                  </a:lnTo>
                  <a:lnTo>
                    <a:pt x="1191" y="1"/>
                  </a:lnTo>
                  <a:lnTo>
                    <a:pt x="1140" y="1"/>
                  </a:lnTo>
                  <a:lnTo>
                    <a:pt x="1088" y="1"/>
                  </a:lnTo>
                  <a:lnTo>
                    <a:pt x="1036" y="0"/>
                  </a:lnTo>
                  <a:lnTo>
                    <a:pt x="984" y="0"/>
                  </a:lnTo>
                  <a:lnTo>
                    <a:pt x="932" y="0"/>
                  </a:lnTo>
                  <a:lnTo>
                    <a:pt x="880" y="0"/>
                  </a:lnTo>
                  <a:lnTo>
                    <a:pt x="830" y="0"/>
                  </a:lnTo>
                  <a:lnTo>
                    <a:pt x="778" y="0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2" y="0"/>
                  </a:lnTo>
                  <a:lnTo>
                    <a:pt x="570" y="0"/>
                  </a:lnTo>
                  <a:lnTo>
                    <a:pt x="519" y="0"/>
                  </a:lnTo>
                  <a:lnTo>
                    <a:pt x="467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1" y="0"/>
                  </a:lnTo>
                  <a:lnTo>
                    <a:pt x="259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8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54"/>
            <p:cNvSpPr>
              <a:spLocks/>
            </p:cNvSpPr>
            <p:nvPr/>
          </p:nvSpPr>
          <p:spPr bwMode="auto">
            <a:xfrm>
              <a:off x="4473575" y="2397125"/>
              <a:ext cx="1328737" cy="74613"/>
            </a:xfrm>
            <a:custGeom>
              <a:avLst/>
              <a:gdLst/>
              <a:ahLst/>
              <a:cxnLst>
                <a:cxn ang="0">
                  <a:pos x="10" y="23"/>
                </a:cxn>
                <a:cxn ang="0">
                  <a:pos x="12" y="66"/>
                </a:cxn>
                <a:cxn ang="0">
                  <a:pos x="60" y="92"/>
                </a:cxn>
                <a:cxn ang="0">
                  <a:pos x="163" y="92"/>
                </a:cxn>
                <a:cxn ang="0">
                  <a:pos x="267" y="92"/>
                </a:cxn>
                <a:cxn ang="0">
                  <a:pos x="370" y="93"/>
                </a:cxn>
                <a:cxn ang="0">
                  <a:pos x="474" y="93"/>
                </a:cxn>
                <a:cxn ang="0">
                  <a:pos x="577" y="93"/>
                </a:cxn>
                <a:cxn ang="0">
                  <a:pos x="680" y="93"/>
                </a:cxn>
                <a:cxn ang="0">
                  <a:pos x="784" y="93"/>
                </a:cxn>
                <a:cxn ang="0">
                  <a:pos x="888" y="93"/>
                </a:cxn>
                <a:cxn ang="0">
                  <a:pos x="990" y="94"/>
                </a:cxn>
                <a:cxn ang="0">
                  <a:pos x="1094" y="94"/>
                </a:cxn>
                <a:cxn ang="0">
                  <a:pos x="1198" y="94"/>
                </a:cxn>
                <a:cxn ang="0">
                  <a:pos x="1301" y="94"/>
                </a:cxn>
                <a:cxn ang="0">
                  <a:pos x="1404" y="94"/>
                </a:cxn>
                <a:cxn ang="0">
                  <a:pos x="1507" y="94"/>
                </a:cxn>
                <a:cxn ang="0">
                  <a:pos x="1611" y="94"/>
                </a:cxn>
                <a:cxn ang="0">
                  <a:pos x="1673" y="76"/>
                </a:cxn>
                <a:cxn ang="0">
                  <a:pos x="1670" y="20"/>
                </a:cxn>
                <a:cxn ang="0">
                  <a:pos x="1607" y="1"/>
                </a:cxn>
                <a:cxn ang="0">
                  <a:pos x="1503" y="1"/>
                </a:cxn>
                <a:cxn ang="0">
                  <a:pos x="1399" y="1"/>
                </a:cxn>
                <a:cxn ang="0">
                  <a:pos x="1297" y="1"/>
                </a:cxn>
                <a:cxn ang="0">
                  <a:pos x="1193" y="1"/>
                </a:cxn>
                <a:cxn ang="0">
                  <a:pos x="1089" y="1"/>
                </a:cxn>
                <a:cxn ang="0">
                  <a:pos x="986" y="1"/>
                </a:cxn>
                <a:cxn ang="0">
                  <a:pos x="882" y="1"/>
                </a:cxn>
                <a:cxn ang="0">
                  <a:pos x="778" y="0"/>
                </a:cxn>
                <a:cxn ang="0">
                  <a:pos x="674" y="0"/>
                </a:cxn>
                <a:cxn ang="0">
                  <a:pos x="571" y="0"/>
                </a:cxn>
                <a:cxn ang="0">
                  <a:pos x="467" y="0"/>
                </a:cxn>
                <a:cxn ang="0">
                  <a:pos x="363" y="0"/>
                </a:cxn>
                <a:cxn ang="0">
                  <a:pos x="260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6" h="94">
                  <a:moveTo>
                    <a:pt x="0" y="0"/>
                  </a:moveTo>
                  <a:lnTo>
                    <a:pt x="10" y="23"/>
                  </a:lnTo>
                  <a:lnTo>
                    <a:pt x="13" y="43"/>
                  </a:lnTo>
                  <a:lnTo>
                    <a:pt x="12" y="66"/>
                  </a:lnTo>
                  <a:lnTo>
                    <a:pt x="8" y="92"/>
                  </a:lnTo>
                  <a:lnTo>
                    <a:pt x="60" y="92"/>
                  </a:lnTo>
                  <a:lnTo>
                    <a:pt x="112" y="92"/>
                  </a:lnTo>
                  <a:lnTo>
                    <a:pt x="163" y="92"/>
                  </a:lnTo>
                  <a:lnTo>
                    <a:pt x="215" y="92"/>
                  </a:lnTo>
                  <a:lnTo>
                    <a:pt x="267" y="92"/>
                  </a:lnTo>
                  <a:lnTo>
                    <a:pt x="318" y="93"/>
                  </a:lnTo>
                  <a:lnTo>
                    <a:pt x="370" y="93"/>
                  </a:lnTo>
                  <a:lnTo>
                    <a:pt x="422" y="93"/>
                  </a:lnTo>
                  <a:lnTo>
                    <a:pt x="474" y="93"/>
                  </a:lnTo>
                  <a:lnTo>
                    <a:pt x="525" y="93"/>
                  </a:lnTo>
                  <a:lnTo>
                    <a:pt x="577" y="93"/>
                  </a:lnTo>
                  <a:lnTo>
                    <a:pt x="628" y="93"/>
                  </a:lnTo>
                  <a:lnTo>
                    <a:pt x="680" y="93"/>
                  </a:lnTo>
                  <a:lnTo>
                    <a:pt x="732" y="93"/>
                  </a:lnTo>
                  <a:lnTo>
                    <a:pt x="784" y="93"/>
                  </a:lnTo>
                  <a:lnTo>
                    <a:pt x="836" y="93"/>
                  </a:lnTo>
                  <a:lnTo>
                    <a:pt x="888" y="93"/>
                  </a:lnTo>
                  <a:lnTo>
                    <a:pt x="938" y="94"/>
                  </a:lnTo>
                  <a:lnTo>
                    <a:pt x="990" y="94"/>
                  </a:lnTo>
                  <a:lnTo>
                    <a:pt x="1042" y="94"/>
                  </a:lnTo>
                  <a:lnTo>
                    <a:pt x="1094" y="94"/>
                  </a:lnTo>
                  <a:lnTo>
                    <a:pt x="1146" y="94"/>
                  </a:lnTo>
                  <a:lnTo>
                    <a:pt x="1198" y="94"/>
                  </a:lnTo>
                  <a:lnTo>
                    <a:pt x="1249" y="94"/>
                  </a:lnTo>
                  <a:lnTo>
                    <a:pt x="1301" y="94"/>
                  </a:lnTo>
                  <a:lnTo>
                    <a:pt x="1353" y="94"/>
                  </a:lnTo>
                  <a:lnTo>
                    <a:pt x="1404" y="94"/>
                  </a:lnTo>
                  <a:lnTo>
                    <a:pt x="1456" y="94"/>
                  </a:lnTo>
                  <a:lnTo>
                    <a:pt x="1507" y="94"/>
                  </a:lnTo>
                  <a:lnTo>
                    <a:pt x="1559" y="94"/>
                  </a:lnTo>
                  <a:lnTo>
                    <a:pt x="1611" y="94"/>
                  </a:lnTo>
                  <a:lnTo>
                    <a:pt x="1663" y="94"/>
                  </a:lnTo>
                  <a:lnTo>
                    <a:pt x="1673" y="76"/>
                  </a:lnTo>
                  <a:lnTo>
                    <a:pt x="1676" y="49"/>
                  </a:lnTo>
                  <a:lnTo>
                    <a:pt x="1670" y="20"/>
                  </a:lnTo>
                  <a:lnTo>
                    <a:pt x="1658" y="1"/>
                  </a:lnTo>
                  <a:lnTo>
                    <a:pt x="1607" y="1"/>
                  </a:lnTo>
                  <a:lnTo>
                    <a:pt x="1555" y="1"/>
                  </a:lnTo>
                  <a:lnTo>
                    <a:pt x="1503" y="1"/>
                  </a:lnTo>
                  <a:lnTo>
                    <a:pt x="1451" y="1"/>
                  </a:lnTo>
                  <a:lnTo>
                    <a:pt x="1399" y="1"/>
                  </a:lnTo>
                  <a:lnTo>
                    <a:pt x="1347" y="1"/>
                  </a:lnTo>
                  <a:lnTo>
                    <a:pt x="1297" y="1"/>
                  </a:lnTo>
                  <a:lnTo>
                    <a:pt x="1245" y="1"/>
                  </a:lnTo>
                  <a:lnTo>
                    <a:pt x="1193" y="1"/>
                  </a:lnTo>
                  <a:lnTo>
                    <a:pt x="1141" y="1"/>
                  </a:lnTo>
                  <a:lnTo>
                    <a:pt x="1089" y="1"/>
                  </a:lnTo>
                  <a:lnTo>
                    <a:pt x="1037" y="1"/>
                  </a:lnTo>
                  <a:lnTo>
                    <a:pt x="986" y="1"/>
                  </a:lnTo>
                  <a:lnTo>
                    <a:pt x="934" y="1"/>
                  </a:lnTo>
                  <a:lnTo>
                    <a:pt x="882" y="1"/>
                  </a:lnTo>
                  <a:lnTo>
                    <a:pt x="830" y="0"/>
                  </a:lnTo>
                  <a:lnTo>
                    <a:pt x="778" y="0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3" y="0"/>
                  </a:lnTo>
                  <a:lnTo>
                    <a:pt x="571" y="0"/>
                  </a:lnTo>
                  <a:lnTo>
                    <a:pt x="519" y="0"/>
                  </a:lnTo>
                  <a:lnTo>
                    <a:pt x="467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2" y="0"/>
                  </a:lnTo>
                  <a:lnTo>
                    <a:pt x="260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8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55"/>
            <p:cNvSpPr>
              <a:spLocks/>
            </p:cNvSpPr>
            <p:nvPr/>
          </p:nvSpPr>
          <p:spPr bwMode="auto">
            <a:xfrm>
              <a:off x="4475163" y="2401888"/>
              <a:ext cx="1327150" cy="61913"/>
            </a:xfrm>
            <a:custGeom>
              <a:avLst/>
              <a:gdLst/>
              <a:ahLst/>
              <a:cxnLst>
                <a:cxn ang="0">
                  <a:pos x="7" y="19"/>
                </a:cxn>
                <a:cxn ang="0">
                  <a:pos x="9" y="56"/>
                </a:cxn>
                <a:cxn ang="0">
                  <a:pos x="58" y="78"/>
                </a:cxn>
                <a:cxn ang="0">
                  <a:pos x="162" y="78"/>
                </a:cxn>
                <a:cxn ang="0">
                  <a:pos x="266" y="78"/>
                </a:cxn>
                <a:cxn ang="0">
                  <a:pos x="368" y="78"/>
                </a:cxn>
                <a:cxn ang="0">
                  <a:pos x="472" y="78"/>
                </a:cxn>
                <a:cxn ang="0">
                  <a:pos x="576" y="78"/>
                </a:cxn>
                <a:cxn ang="0">
                  <a:pos x="680" y="78"/>
                </a:cxn>
                <a:cxn ang="0">
                  <a:pos x="783" y="79"/>
                </a:cxn>
                <a:cxn ang="0">
                  <a:pos x="887" y="79"/>
                </a:cxn>
                <a:cxn ang="0">
                  <a:pos x="989" y="79"/>
                </a:cxn>
                <a:cxn ang="0">
                  <a:pos x="1093" y="79"/>
                </a:cxn>
                <a:cxn ang="0">
                  <a:pos x="1197" y="79"/>
                </a:cxn>
                <a:cxn ang="0">
                  <a:pos x="1301" y="79"/>
                </a:cxn>
                <a:cxn ang="0">
                  <a:pos x="1404" y="80"/>
                </a:cxn>
                <a:cxn ang="0">
                  <a:pos x="1508" y="80"/>
                </a:cxn>
                <a:cxn ang="0">
                  <a:pos x="1612" y="80"/>
                </a:cxn>
                <a:cxn ang="0">
                  <a:pos x="1670" y="65"/>
                </a:cxn>
                <a:cxn ang="0">
                  <a:pos x="1668" y="20"/>
                </a:cxn>
                <a:cxn ang="0">
                  <a:pos x="1607" y="4"/>
                </a:cxn>
                <a:cxn ang="0">
                  <a:pos x="1503" y="4"/>
                </a:cxn>
                <a:cxn ang="0">
                  <a:pos x="1400" y="4"/>
                </a:cxn>
                <a:cxn ang="0">
                  <a:pos x="1296" y="3"/>
                </a:cxn>
                <a:cxn ang="0">
                  <a:pos x="1192" y="3"/>
                </a:cxn>
                <a:cxn ang="0">
                  <a:pos x="1089" y="3"/>
                </a:cxn>
                <a:cxn ang="0">
                  <a:pos x="985" y="3"/>
                </a:cxn>
                <a:cxn ang="0">
                  <a:pos x="881" y="3"/>
                </a:cxn>
                <a:cxn ang="0">
                  <a:pos x="777" y="2"/>
                </a:cxn>
                <a:cxn ang="0">
                  <a:pos x="674" y="2"/>
                </a:cxn>
                <a:cxn ang="0">
                  <a:pos x="570" y="2"/>
                </a:cxn>
                <a:cxn ang="0">
                  <a:pos x="466" y="2"/>
                </a:cxn>
                <a:cxn ang="0">
                  <a:pos x="363" y="2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73" h="80">
                  <a:moveTo>
                    <a:pt x="0" y="0"/>
                  </a:moveTo>
                  <a:lnTo>
                    <a:pt x="7" y="19"/>
                  </a:lnTo>
                  <a:lnTo>
                    <a:pt x="10" y="37"/>
                  </a:lnTo>
                  <a:lnTo>
                    <a:pt x="9" y="56"/>
                  </a:lnTo>
                  <a:lnTo>
                    <a:pt x="7" y="78"/>
                  </a:lnTo>
                  <a:lnTo>
                    <a:pt x="58" y="78"/>
                  </a:lnTo>
                  <a:lnTo>
                    <a:pt x="110" y="78"/>
                  </a:lnTo>
                  <a:lnTo>
                    <a:pt x="162" y="78"/>
                  </a:lnTo>
                  <a:lnTo>
                    <a:pt x="214" y="78"/>
                  </a:lnTo>
                  <a:lnTo>
                    <a:pt x="266" y="78"/>
                  </a:lnTo>
                  <a:lnTo>
                    <a:pt x="317" y="78"/>
                  </a:lnTo>
                  <a:lnTo>
                    <a:pt x="368" y="78"/>
                  </a:lnTo>
                  <a:lnTo>
                    <a:pt x="420" y="78"/>
                  </a:lnTo>
                  <a:lnTo>
                    <a:pt x="472" y="78"/>
                  </a:lnTo>
                  <a:lnTo>
                    <a:pt x="524" y="78"/>
                  </a:lnTo>
                  <a:lnTo>
                    <a:pt x="576" y="78"/>
                  </a:lnTo>
                  <a:lnTo>
                    <a:pt x="628" y="78"/>
                  </a:lnTo>
                  <a:lnTo>
                    <a:pt x="680" y="78"/>
                  </a:lnTo>
                  <a:lnTo>
                    <a:pt x="731" y="78"/>
                  </a:lnTo>
                  <a:lnTo>
                    <a:pt x="783" y="79"/>
                  </a:lnTo>
                  <a:lnTo>
                    <a:pt x="835" y="79"/>
                  </a:lnTo>
                  <a:lnTo>
                    <a:pt x="887" y="79"/>
                  </a:lnTo>
                  <a:lnTo>
                    <a:pt x="938" y="79"/>
                  </a:lnTo>
                  <a:lnTo>
                    <a:pt x="989" y="79"/>
                  </a:lnTo>
                  <a:lnTo>
                    <a:pt x="1041" y="79"/>
                  </a:lnTo>
                  <a:lnTo>
                    <a:pt x="1093" y="79"/>
                  </a:lnTo>
                  <a:lnTo>
                    <a:pt x="1145" y="79"/>
                  </a:lnTo>
                  <a:lnTo>
                    <a:pt x="1197" y="79"/>
                  </a:lnTo>
                  <a:lnTo>
                    <a:pt x="1249" y="79"/>
                  </a:lnTo>
                  <a:lnTo>
                    <a:pt x="1301" y="79"/>
                  </a:lnTo>
                  <a:lnTo>
                    <a:pt x="1352" y="79"/>
                  </a:lnTo>
                  <a:lnTo>
                    <a:pt x="1404" y="80"/>
                  </a:lnTo>
                  <a:lnTo>
                    <a:pt x="1456" y="80"/>
                  </a:lnTo>
                  <a:lnTo>
                    <a:pt x="1508" y="80"/>
                  </a:lnTo>
                  <a:lnTo>
                    <a:pt x="1560" y="80"/>
                  </a:lnTo>
                  <a:lnTo>
                    <a:pt x="1612" y="80"/>
                  </a:lnTo>
                  <a:lnTo>
                    <a:pt x="1663" y="80"/>
                  </a:lnTo>
                  <a:lnTo>
                    <a:pt x="1670" y="65"/>
                  </a:lnTo>
                  <a:lnTo>
                    <a:pt x="1673" y="42"/>
                  </a:lnTo>
                  <a:lnTo>
                    <a:pt x="1668" y="20"/>
                  </a:lnTo>
                  <a:lnTo>
                    <a:pt x="1659" y="4"/>
                  </a:lnTo>
                  <a:lnTo>
                    <a:pt x="1607" y="4"/>
                  </a:lnTo>
                  <a:lnTo>
                    <a:pt x="1555" y="4"/>
                  </a:lnTo>
                  <a:lnTo>
                    <a:pt x="1503" y="4"/>
                  </a:lnTo>
                  <a:lnTo>
                    <a:pt x="1451" y="4"/>
                  </a:lnTo>
                  <a:lnTo>
                    <a:pt x="1400" y="4"/>
                  </a:lnTo>
                  <a:lnTo>
                    <a:pt x="1348" y="3"/>
                  </a:lnTo>
                  <a:lnTo>
                    <a:pt x="1296" y="3"/>
                  </a:lnTo>
                  <a:lnTo>
                    <a:pt x="1244" y="3"/>
                  </a:lnTo>
                  <a:lnTo>
                    <a:pt x="1192" y="3"/>
                  </a:lnTo>
                  <a:lnTo>
                    <a:pt x="1140" y="3"/>
                  </a:lnTo>
                  <a:lnTo>
                    <a:pt x="1089" y="3"/>
                  </a:lnTo>
                  <a:lnTo>
                    <a:pt x="1037" y="3"/>
                  </a:lnTo>
                  <a:lnTo>
                    <a:pt x="985" y="3"/>
                  </a:lnTo>
                  <a:lnTo>
                    <a:pt x="933" y="3"/>
                  </a:lnTo>
                  <a:lnTo>
                    <a:pt x="881" y="3"/>
                  </a:lnTo>
                  <a:lnTo>
                    <a:pt x="829" y="2"/>
                  </a:lnTo>
                  <a:lnTo>
                    <a:pt x="777" y="2"/>
                  </a:lnTo>
                  <a:lnTo>
                    <a:pt x="726" y="2"/>
                  </a:lnTo>
                  <a:lnTo>
                    <a:pt x="674" y="2"/>
                  </a:lnTo>
                  <a:lnTo>
                    <a:pt x="622" y="2"/>
                  </a:lnTo>
                  <a:lnTo>
                    <a:pt x="570" y="2"/>
                  </a:lnTo>
                  <a:lnTo>
                    <a:pt x="518" y="2"/>
                  </a:lnTo>
                  <a:lnTo>
                    <a:pt x="466" y="2"/>
                  </a:lnTo>
                  <a:lnTo>
                    <a:pt x="415" y="2"/>
                  </a:lnTo>
                  <a:lnTo>
                    <a:pt x="363" y="2"/>
                  </a:lnTo>
                  <a:lnTo>
                    <a:pt x="311" y="2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56"/>
            <p:cNvSpPr>
              <a:spLocks/>
            </p:cNvSpPr>
            <p:nvPr/>
          </p:nvSpPr>
          <p:spPr bwMode="auto">
            <a:xfrm>
              <a:off x="4476750" y="2406650"/>
              <a:ext cx="1325562" cy="49213"/>
            </a:xfrm>
            <a:custGeom>
              <a:avLst/>
              <a:gdLst/>
              <a:ahLst/>
              <a:cxnLst>
                <a:cxn ang="0">
                  <a:pos x="5" y="15"/>
                </a:cxn>
                <a:cxn ang="0">
                  <a:pos x="7" y="45"/>
                </a:cxn>
                <a:cxn ang="0">
                  <a:pos x="58" y="62"/>
                </a:cxn>
                <a:cxn ang="0">
                  <a:pos x="161" y="62"/>
                </a:cxn>
                <a:cxn ang="0">
                  <a:pos x="265" y="62"/>
                </a:cxn>
                <a:cxn ang="0">
                  <a:pos x="369" y="62"/>
                </a:cxn>
                <a:cxn ang="0">
                  <a:pos x="472" y="62"/>
                </a:cxn>
                <a:cxn ang="0">
                  <a:pos x="576" y="62"/>
                </a:cxn>
                <a:cxn ang="0">
                  <a:pos x="680" y="62"/>
                </a:cxn>
                <a:cxn ang="0">
                  <a:pos x="783" y="62"/>
                </a:cxn>
                <a:cxn ang="0">
                  <a:pos x="887" y="63"/>
                </a:cxn>
                <a:cxn ang="0">
                  <a:pos x="991" y="63"/>
                </a:cxn>
                <a:cxn ang="0">
                  <a:pos x="1095" y="63"/>
                </a:cxn>
                <a:cxn ang="0">
                  <a:pos x="1198" y="63"/>
                </a:cxn>
                <a:cxn ang="0">
                  <a:pos x="1302" y="63"/>
                </a:cxn>
                <a:cxn ang="0">
                  <a:pos x="1406" y="63"/>
                </a:cxn>
                <a:cxn ang="0">
                  <a:pos x="1509" y="63"/>
                </a:cxn>
                <a:cxn ang="0">
                  <a:pos x="1613" y="63"/>
                </a:cxn>
                <a:cxn ang="0">
                  <a:pos x="1670" y="52"/>
                </a:cxn>
                <a:cxn ang="0">
                  <a:pos x="1667" y="16"/>
                </a:cxn>
                <a:cxn ang="0">
                  <a:pos x="1608" y="4"/>
                </a:cxn>
                <a:cxn ang="0">
                  <a:pos x="1505" y="4"/>
                </a:cxn>
                <a:cxn ang="0">
                  <a:pos x="1401" y="4"/>
                </a:cxn>
                <a:cxn ang="0">
                  <a:pos x="1296" y="3"/>
                </a:cxn>
                <a:cxn ang="0">
                  <a:pos x="1193" y="3"/>
                </a:cxn>
                <a:cxn ang="0">
                  <a:pos x="1089" y="3"/>
                </a:cxn>
                <a:cxn ang="0">
                  <a:pos x="985" y="3"/>
                </a:cxn>
                <a:cxn ang="0">
                  <a:pos x="881" y="3"/>
                </a:cxn>
                <a:cxn ang="0">
                  <a:pos x="778" y="1"/>
                </a:cxn>
                <a:cxn ang="0">
                  <a:pos x="674" y="1"/>
                </a:cxn>
                <a:cxn ang="0">
                  <a:pos x="570" y="1"/>
                </a:cxn>
                <a:cxn ang="0">
                  <a:pos x="467" y="1"/>
                </a:cxn>
                <a:cxn ang="0">
                  <a:pos x="363" y="1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1" h="63">
                  <a:moveTo>
                    <a:pt x="0" y="0"/>
                  </a:moveTo>
                  <a:lnTo>
                    <a:pt x="5" y="15"/>
                  </a:lnTo>
                  <a:lnTo>
                    <a:pt x="7" y="29"/>
                  </a:lnTo>
                  <a:lnTo>
                    <a:pt x="7" y="45"/>
                  </a:lnTo>
                  <a:lnTo>
                    <a:pt x="6" y="62"/>
                  </a:lnTo>
                  <a:lnTo>
                    <a:pt x="58" y="62"/>
                  </a:lnTo>
                  <a:lnTo>
                    <a:pt x="109" y="62"/>
                  </a:lnTo>
                  <a:lnTo>
                    <a:pt x="161" y="62"/>
                  </a:lnTo>
                  <a:lnTo>
                    <a:pt x="213" y="62"/>
                  </a:lnTo>
                  <a:lnTo>
                    <a:pt x="265" y="62"/>
                  </a:lnTo>
                  <a:lnTo>
                    <a:pt x="317" y="62"/>
                  </a:lnTo>
                  <a:lnTo>
                    <a:pt x="369" y="62"/>
                  </a:lnTo>
                  <a:lnTo>
                    <a:pt x="421" y="62"/>
                  </a:lnTo>
                  <a:lnTo>
                    <a:pt x="472" y="62"/>
                  </a:lnTo>
                  <a:lnTo>
                    <a:pt x="524" y="62"/>
                  </a:lnTo>
                  <a:lnTo>
                    <a:pt x="576" y="62"/>
                  </a:lnTo>
                  <a:lnTo>
                    <a:pt x="628" y="62"/>
                  </a:lnTo>
                  <a:lnTo>
                    <a:pt x="680" y="62"/>
                  </a:lnTo>
                  <a:lnTo>
                    <a:pt x="732" y="62"/>
                  </a:lnTo>
                  <a:lnTo>
                    <a:pt x="783" y="62"/>
                  </a:lnTo>
                  <a:lnTo>
                    <a:pt x="835" y="62"/>
                  </a:lnTo>
                  <a:lnTo>
                    <a:pt x="887" y="63"/>
                  </a:lnTo>
                  <a:lnTo>
                    <a:pt x="939" y="63"/>
                  </a:lnTo>
                  <a:lnTo>
                    <a:pt x="991" y="63"/>
                  </a:lnTo>
                  <a:lnTo>
                    <a:pt x="1043" y="63"/>
                  </a:lnTo>
                  <a:lnTo>
                    <a:pt x="1095" y="63"/>
                  </a:lnTo>
                  <a:lnTo>
                    <a:pt x="1146" y="63"/>
                  </a:lnTo>
                  <a:lnTo>
                    <a:pt x="1198" y="63"/>
                  </a:lnTo>
                  <a:lnTo>
                    <a:pt x="1250" y="63"/>
                  </a:lnTo>
                  <a:lnTo>
                    <a:pt x="1302" y="63"/>
                  </a:lnTo>
                  <a:lnTo>
                    <a:pt x="1354" y="63"/>
                  </a:lnTo>
                  <a:lnTo>
                    <a:pt x="1406" y="63"/>
                  </a:lnTo>
                  <a:lnTo>
                    <a:pt x="1458" y="63"/>
                  </a:lnTo>
                  <a:lnTo>
                    <a:pt x="1509" y="63"/>
                  </a:lnTo>
                  <a:lnTo>
                    <a:pt x="1561" y="63"/>
                  </a:lnTo>
                  <a:lnTo>
                    <a:pt x="1613" y="63"/>
                  </a:lnTo>
                  <a:lnTo>
                    <a:pt x="1665" y="63"/>
                  </a:lnTo>
                  <a:lnTo>
                    <a:pt x="1670" y="52"/>
                  </a:lnTo>
                  <a:lnTo>
                    <a:pt x="1671" y="34"/>
                  </a:lnTo>
                  <a:lnTo>
                    <a:pt x="1667" y="16"/>
                  </a:lnTo>
                  <a:lnTo>
                    <a:pt x="1660" y="4"/>
                  </a:lnTo>
                  <a:lnTo>
                    <a:pt x="1608" y="4"/>
                  </a:lnTo>
                  <a:lnTo>
                    <a:pt x="1557" y="4"/>
                  </a:lnTo>
                  <a:lnTo>
                    <a:pt x="1505" y="4"/>
                  </a:lnTo>
                  <a:lnTo>
                    <a:pt x="1453" y="4"/>
                  </a:lnTo>
                  <a:lnTo>
                    <a:pt x="1401" y="4"/>
                  </a:lnTo>
                  <a:lnTo>
                    <a:pt x="1349" y="3"/>
                  </a:lnTo>
                  <a:lnTo>
                    <a:pt x="1296" y="3"/>
                  </a:lnTo>
                  <a:lnTo>
                    <a:pt x="1244" y="3"/>
                  </a:lnTo>
                  <a:lnTo>
                    <a:pt x="1193" y="3"/>
                  </a:lnTo>
                  <a:lnTo>
                    <a:pt x="1141" y="3"/>
                  </a:lnTo>
                  <a:lnTo>
                    <a:pt x="1089" y="3"/>
                  </a:lnTo>
                  <a:lnTo>
                    <a:pt x="1037" y="3"/>
                  </a:lnTo>
                  <a:lnTo>
                    <a:pt x="985" y="3"/>
                  </a:lnTo>
                  <a:lnTo>
                    <a:pt x="933" y="3"/>
                  </a:lnTo>
                  <a:lnTo>
                    <a:pt x="881" y="3"/>
                  </a:lnTo>
                  <a:lnTo>
                    <a:pt x="830" y="1"/>
                  </a:lnTo>
                  <a:lnTo>
                    <a:pt x="778" y="1"/>
                  </a:lnTo>
                  <a:lnTo>
                    <a:pt x="726" y="1"/>
                  </a:lnTo>
                  <a:lnTo>
                    <a:pt x="674" y="1"/>
                  </a:lnTo>
                  <a:lnTo>
                    <a:pt x="622" y="1"/>
                  </a:lnTo>
                  <a:lnTo>
                    <a:pt x="570" y="1"/>
                  </a:lnTo>
                  <a:lnTo>
                    <a:pt x="519" y="1"/>
                  </a:lnTo>
                  <a:lnTo>
                    <a:pt x="467" y="1"/>
                  </a:lnTo>
                  <a:lnTo>
                    <a:pt x="415" y="1"/>
                  </a:lnTo>
                  <a:lnTo>
                    <a:pt x="363" y="1"/>
                  </a:lnTo>
                  <a:lnTo>
                    <a:pt x="311" y="1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57"/>
            <p:cNvSpPr>
              <a:spLocks/>
            </p:cNvSpPr>
            <p:nvPr/>
          </p:nvSpPr>
          <p:spPr bwMode="auto">
            <a:xfrm>
              <a:off x="4478338" y="2409825"/>
              <a:ext cx="1323975" cy="39688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6" y="33"/>
                </a:cxn>
                <a:cxn ang="0">
                  <a:pos x="57" y="46"/>
                </a:cxn>
                <a:cxn ang="0">
                  <a:pos x="160" y="46"/>
                </a:cxn>
                <a:cxn ang="0">
                  <a:pos x="264" y="46"/>
                </a:cxn>
                <a:cxn ang="0">
                  <a:pos x="368" y="47"/>
                </a:cxn>
                <a:cxn ang="0">
                  <a:pos x="472" y="47"/>
                </a:cxn>
                <a:cxn ang="0">
                  <a:pos x="575" y="47"/>
                </a:cxn>
                <a:cxn ang="0">
                  <a:pos x="679" y="47"/>
                </a:cxn>
                <a:cxn ang="0">
                  <a:pos x="783" y="47"/>
                </a:cxn>
                <a:cxn ang="0">
                  <a:pos x="887" y="47"/>
                </a:cxn>
                <a:cxn ang="0">
                  <a:pos x="991" y="47"/>
                </a:cxn>
                <a:cxn ang="0">
                  <a:pos x="1095" y="47"/>
                </a:cxn>
                <a:cxn ang="0">
                  <a:pos x="1199" y="47"/>
                </a:cxn>
                <a:cxn ang="0">
                  <a:pos x="1302" y="47"/>
                </a:cxn>
                <a:cxn ang="0">
                  <a:pos x="1406" y="48"/>
                </a:cxn>
                <a:cxn ang="0">
                  <a:pos x="1510" y="48"/>
                </a:cxn>
                <a:cxn ang="0">
                  <a:pos x="1613" y="48"/>
                </a:cxn>
                <a:cxn ang="0">
                  <a:pos x="1669" y="39"/>
                </a:cxn>
                <a:cxn ang="0">
                  <a:pos x="1665" y="13"/>
                </a:cxn>
                <a:cxn ang="0">
                  <a:pos x="1609" y="3"/>
                </a:cxn>
                <a:cxn ang="0">
                  <a:pos x="1505" y="3"/>
                </a:cxn>
                <a:cxn ang="0">
                  <a:pos x="1401" y="3"/>
                </a:cxn>
                <a:cxn ang="0">
                  <a:pos x="1298" y="2"/>
                </a:cxn>
                <a:cxn ang="0">
                  <a:pos x="1194" y="2"/>
                </a:cxn>
                <a:cxn ang="0">
                  <a:pos x="1090" y="2"/>
                </a:cxn>
                <a:cxn ang="0">
                  <a:pos x="987" y="2"/>
                </a:cxn>
                <a:cxn ang="0">
                  <a:pos x="883" y="2"/>
                </a:cxn>
                <a:cxn ang="0">
                  <a:pos x="779" y="1"/>
                </a:cxn>
                <a:cxn ang="0">
                  <a:pos x="676" y="1"/>
                </a:cxn>
                <a:cxn ang="0">
                  <a:pos x="572" y="1"/>
                </a:cxn>
                <a:cxn ang="0">
                  <a:pos x="468" y="1"/>
                </a:cxn>
                <a:cxn ang="0">
                  <a:pos x="364" y="1"/>
                </a:cxn>
                <a:cxn ang="0">
                  <a:pos x="260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69" h="48">
                  <a:moveTo>
                    <a:pt x="0" y="0"/>
                  </a:moveTo>
                  <a:lnTo>
                    <a:pt x="4" y="10"/>
                  </a:lnTo>
                  <a:lnTo>
                    <a:pt x="6" y="22"/>
                  </a:lnTo>
                  <a:lnTo>
                    <a:pt x="6" y="33"/>
                  </a:lnTo>
                  <a:lnTo>
                    <a:pt x="5" y="46"/>
                  </a:lnTo>
                  <a:lnTo>
                    <a:pt x="57" y="46"/>
                  </a:lnTo>
                  <a:lnTo>
                    <a:pt x="109" y="46"/>
                  </a:lnTo>
                  <a:lnTo>
                    <a:pt x="160" y="46"/>
                  </a:lnTo>
                  <a:lnTo>
                    <a:pt x="212" y="46"/>
                  </a:lnTo>
                  <a:lnTo>
                    <a:pt x="264" y="46"/>
                  </a:lnTo>
                  <a:lnTo>
                    <a:pt x="316" y="46"/>
                  </a:lnTo>
                  <a:lnTo>
                    <a:pt x="368" y="47"/>
                  </a:lnTo>
                  <a:lnTo>
                    <a:pt x="420" y="47"/>
                  </a:lnTo>
                  <a:lnTo>
                    <a:pt x="472" y="47"/>
                  </a:lnTo>
                  <a:lnTo>
                    <a:pt x="523" y="47"/>
                  </a:lnTo>
                  <a:lnTo>
                    <a:pt x="575" y="47"/>
                  </a:lnTo>
                  <a:lnTo>
                    <a:pt x="627" y="47"/>
                  </a:lnTo>
                  <a:lnTo>
                    <a:pt x="679" y="47"/>
                  </a:lnTo>
                  <a:lnTo>
                    <a:pt x="731" y="47"/>
                  </a:lnTo>
                  <a:lnTo>
                    <a:pt x="783" y="47"/>
                  </a:lnTo>
                  <a:lnTo>
                    <a:pt x="836" y="47"/>
                  </a:lnTo>
                  <a:lnTo>
                    <a:pt x="887" y="47"/>
                  </a:lnTo>
                  <a:lnTo>
                    <a:pt x="939" y="47"/>
                  </a:lnTo>
                  <a:lnTo>
                    <a:pt x="991" y="47"/>
                  </a:lnTo>
                  <a:lnTo>
                    <a:pt x="1043" y="47"/>
                  </a:lnTo>
                  <a:lnTo>
                    <a:pt x="1095" y="47"/>
                  </a:lnTo>
                  <a:lnTo>
                    <a:pt x="1147" y="47"/>
                  </a:lnTo>
                  <a:lnTo>
                    <a:pt x="1199" y="47"/>
                  </a:lnTo>
                  <a:lnTo>
                    <a:pt x="1250" y="47"/>
                  </a:lnTo>
                  <a:lnTo>
                    <a:pt x="1302" y="47"/>
                  </a:lnTo>
                  <a:lnTo>
                    <a:pt x="1354" y="48"/>
                  </a:lnTo>
                  <a:lnTo>
                    <a:pt x="1406" y="48"/>
                  </a:lnTo>
                  <a:lnTo>
                    <a:pt x="1458" y="48"/>
                  </a:lnTo>
                  <a:lnTo>
                    <a:pt x="1510" y="48"/>
                  </a:lnTo>
                  <a:lnTo>
                    <a:pt x="1562" y="48"/>
                  </a:lnTo>
                  <a:lnTo>
                    <a:pt x="1613" y="48"/>
                  </a:lnTo>
                  <a:lnTo>
                    <a:pt x="1665" y="48"/>
                  </a:lnTo>
                  <a:lnTo>
                    <a:pt x="1669" y="39"/>
                  </a:lnTo>
                  <a:lnTo>
                    <a:pt x="1669" y="26"/>
                  </a:lnTo>
                  <a:lnTo>
                    <a:pt x="1665" y="13"/>
                  </a:lnTo>
                  <a:lnTo>
                    <a:pt x="1661" y="3"/>
                  </a:lnTo>
                  <a:lnTo>
                    <a:pt x="1609" y="3"/>
                  </a:lnTo>
                  <a:lnTo>
                    <a:pt x="1557" y="3"/>
                  </a:lnTo>
                  <a:lnTo>
                    <a:pt x="1505" y="3"/>
                  </a:lnTo>
                  <a:lnTo>
                    <a:pt x="1453" y="3"/>
                  </a:lnTo>
                  <a:lnTo>
                    <a:pt x="1401" y="3"/>
                  </a:lnTo>
                  <a:lnTo>
                    <a:pt x="1350" y="2"/>
                  </a:lnTo>
                  <a:lnTo>
                    <a:pt x="1298" y="2"/>
                  </a:lnTo>
                  <a:lnTo>
                    <a:pt x="1246" y="2"/>
                  </a:lnTo>
                  <a:lnTo>
                    <a:pt x="1194" y="2"/>
                  </a:lnTo>
                  <a:lnTo>
                    <a:pt x="1142" y="2"/>
                  </a:lnTo>
                  <a:lnTo>
                    <a:pt x="1090" y="2"/>
                  </a:lnTo>
                  <a:lnTo>
                    <a:pt x="1038" y="2"/>
                  </a:lnTo>
                  <a:lnTo>
                    <a:pt x="987" y="2"/>
                  </a:lnTo>
                  <a:lnTo>
                    <a:pt x="935" y="2"/>
                  </a:lnTo>
                  <a:lnTo>
                    <a:pt x="883" y="2"/>
                  </a:lnTo>
                  <a:lnTo>
                    <a:pt x="831" y="1"/>
                  </a:lnTo>
                  <a:lnTo>
                    <a:pt x="779" y="1"/>
                  </a:lnTo>
                  <a:lnTo>
                    <a:pt x="727" y="1"/>
                  </a:lnTo>
                  <a:lnTo>
                    <a:pt x="676" y="1"/>
                  </a:lnTo>
                  <a:lnTo>
                    <a:pt x="624" y="1"/>
                  </a:lnTo>
                  <a:lnTo>
                    <a:pt x="572" y="1"/>
                  </a:lnTo>
                  <a:lnTo>
                    <a:pt x="520" y="1"/>
                  </a:lnTo>
                  <a:lnTo>
                    <a:pt x="468" y="1"/>
                  </a:lnTo>
                  <a:lnTo>
                    <a:pt x="416" y="1"/>
                  </a:lnTo>
                  <a:lnTo>
                    <a:pt x="364" y="1"/>
                  </a:lnTo>
                  <a:lnTo>
                    <a:pt x="311" y="1"/>
                  </a:lnTo>
                  <a:lnTo>
                    <a:pt x="260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58"/>
            <p:cNvSpPr>
              <a:spLocks/>
            </p:cNvSpPr>
            <p:nvPr/>
          </p:nvSpPr>
          <p:spPr bwMode="auto">
            <a:xfrm>
              <a:off x="4479925" y="2414588"/>
              <a:ext cx="132397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3" y="15"/>
                </a:cxn>
                <a:cxn ang="0">
                  <a:pos x="3" y="23"/>
                </a:cxn>
                <a:cxn ang="0">
                  <a:pos x="3" y="31"/>
                </a:cxn>
                <a:cxn ang="0">
                  <a:pos x="1666" y="32"/>
                </a:cxn>
                <a:cxn ang="0">
                  <a:pos x="1667" y="26"/>
                </a:cxn>
                <a:cxn ang="0">
                  <a:pos x="1666" y="18"/>
                </a:cxn>
                <a:cxn ang="0">
                  <a:pos x="1665" y="10"/>
                </a:cxn>
                <a:cxn ang="0">
                  <a:pos x="1661" y="4"/>
                </a:cxn>
                <a:cxn ang="0">
                  <a:pos x="0" y="0"/>
                </a:cxn>
              </a:cxnLst>
              <a:rect l="0" t="0" r="r" b="b"/>
              <a:pathLst>
                <a:path w="1667" h="32">
                  <a:moveTo>
                    <a:pt x="0" y="0"/>
                  </a:moveTo>
                  <a:lnTo>
                    <a:pt x="1" y="7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1"/>
                  </a:lnTo>
                  <a:lnTo>
                    <a:pt x="1666" y="32"/>
                  </a:lnTo>
                  <a:lnTo>
                    <a:pt x="1667" y="26"/>
                  </a:lnTo>
                  <a:lnTo>
                    <a:pt x="1666" y="18"/>
                  </a:lnTo>
                  <a:lnTo>
                    <a:pt x="1665" y="10"/>
                  </a:lnTo>
                  <a:lnTo>
                    <a:pt x="166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60"/>
            <p:cNvSpPr>
              <a:spLocks/>
            </p:cNvSpPr>
            <p:nvPr/>
          </p:nvSpPr>
          <p:spPr bwMode="auto">
            <a:xfrm>
              <a:off x="4189413" y="2324100"/>
              <a:ext cx="84137" cy="23653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64" y="3"/>
                </a:cxn>
                <a:cxn ang="0">
                  <a:pos x="74" y="11"/>
                </a:cxn>
                <a:cxn ang="0">
                  <a:pos x="83" y="25"/>
                </a:cxn>
                <a:cxn ang="0">
                  <a:pos x="90" y="43"/>
                </a:cxn>
                <a:cxn ang="0">
                  <a:pos x="97" y="65"/>
                </a:cxn>
                <a:cxn ang="0">
                  <a:pos x="102" y="91"/>
                </a:cxn>
                <a:cxn ang="0">
                  <a:pos x="105" y="119"/>
                </a:cxn>
                <a:cxn ang="0">
                  <a:pos x="106" y="149"/>
                </a:cxn>
                <a:cxn ang="0">
                  <a:pos x="105" y="179"/>
                </a:cxn>
                <a:cxn ang="0">
                  <a:pos x="102" y="208"/>
                </a:cxn>
                <a:cxn ang="0">
                  <a:pos x="97" y="233"/>
                </a:cxn>
                <a:cxn ang="0">
                  <a:pos x="90" y="255"/>
                </a:cxn>
                <a:cxn ang="0">
                  <a:pos x="83" y="274"/>
                </a:cxn>
                <a:cxn ang="0">
                  <a:pos x="74" y="287"/>
                </a:cxn>
                <a:cxn ang="0">
                  <a:pos x="64" y="295"/>
                </a:cxn>
                <a:cxn ang="0">
                  <a:pos x="53" y="299"/>
                </a:cxn>
                <a:cxn ang="0">
                  <a:pos x="43" y="295"/>
                </a:cxn>
                <a:cxn ang="0">
                  <a:pos x="33" y="287"/>
                </a:cxn>
                <a:cxn ang="0">
                  <a:pos x="23" y="274"/>
                </a:cxn>
                <a:cxn ang="0">
                  <a:pos x="16" y="255"/>
                </a:cxn>
                <a:cxn ang="0">
                  <a:pos x="9" y="233"/>
                </a:cxn>
                <a:cxn ang="0">
                  <a:pos x="5" y="208"/>
                </a:cxn>
                <a:cxn ang="0">
                  <a:pos x="1" y="179"/>
                </a:cxn>
                <a:cxn ang="0">
                  <a:pos x="0" y="149"/>
                </a:cxn>
                <a:cxn ang="0">
                  <a:pos x="1" y="119"/>
                </a:cxn>
                <a:cxn ang="0">
                  <a:pos x="5" y="91"/>
                </a:cxn>
                <a:cxn ang="0">
                  <a:pos x="9" y="65"/>
                </a:cxn>
                <a:cxn ang="0">
                  <a:pos x="16" y="43"/>
                </a:cxn>
                <a:cxn ang="0">
                  <a:pos x="23" y="25"/>
                </a:cxn>
                <a:cxn ang="0">
                  <a:pos x="33" y="11"/>
                </a:cxn>
                <a:cxn ang="0">
                  <a:pos x="43" y="3"/>
                </a:cxn>
                <a:cxn ang="0">
                  <a:pos x="53" y="0"/>
                </a:cxn>
              </a:cxnLst>
              <a:rect l="0" t="0" r="r" b="b"/>
              <a:pathLst>
                <a:path w="106" h="299">
                  <a:moveTo>
                    <a:pt x="53" y="0"/>
                  </a:moveTo>
                  <a:lnTo>
                    <a:pt x="64" y="3"/>
                  </a:lnTo>
                  <a:lnTo>
                    <a:pt x="74" y="11"/>
                  </a:lnTo>
                  <a:lnTo>
                    <a:pt x="83" y="25"/>
                  </a:lnTo>
                  <a:lnTo>
                    <a:pt x="90" y="43"/>
                  </a:lnTo>
                  <a:lnTo>
                    <a:pt x="97" y="65"/>
                  </a:lnTo>
                  <a:lnTo>
                    <a:pt x="102" y="91"/>
                  </a:lnTo>
                  <a:lnTo>
                    <a:pt x="105" y="119"/>
                  </a:lnTo>
                  <a:lnTo>
                    <a:pt x="106" y="149"/>
                  </a:lnTo>
                  <a:lnTo>
                    <a:pt x="105" y="179"/>
                  </a:lnTo>
                  <a:lnTo>
                    <a:pt x="102" y="208"/>
                  </a:lnTo>
                  <a:lnTo>
                    <a:pt x="97" y="233"/>
                  </a:lnTo>
                  <a:lnTo>
                    <a:pt x="90" y="255"/>
                  </a:lnTo>
                  <a:lnTo>
                    <a:pt x="83" y="274"/>
                  </a:lnTo>
                  <a:lnTo>
                    <a:pt x="74" y="287"/>
                  </a:lnTo>
                  <a:lnTo>
                    <a:pt x="64" y="295"/>
                  </a:lnTo>
                  <a:lnTo>
                    <a:pt x="53" y="299"/>
                  </a:lnTo>
                  <a:lnTo>
                    <a:pt x="43" y="295"/>
                  </a:lnTo>
                  <a:lnTo>
                    <a:pt x="33" y="287"/>
                  </a:lnTo>
                  <a:lnTo>
                    <a:pt x="23" y="274"/>
                  </a:lnTo>
                  <a:lnTo>
                    <a:pt x="16" y="255"/>
                  </a:lnTo>
                  <a:lnTo>
                    <a:pt x="9" y="233"/>
                  </a:lnTo>
                  <a:lnTo>
                    <a:pt x="5" y="208"/>
                  </a:lnTo>
                  <a:lnTo>
                    <a:pt x="1" y="179"/>
                  </a:lnTo>
                  <a:lnTo>
                    <a:pt x="0" y="149"/>
                  </a:lnTo>
                  <a:lnTo>
                    <a:pt x="1" y="119"/>
                  </a:lnTo>
                  <a:lnTo>
                    <a:pt x="5" y="91"/>
                  </a:lnTo>
                  <a:lnTo>
                    <a:pt x="9" y="65"/>
                  </a:lnTo>
                  <a:lnTo>
                    <a:pt x="16" y="43"/>
                  </a:lnTo>
                  <a:lnTo>
                    <a:pt x="23" y="25"/>
                  </a:lnTo>
                  <a:lnTo>
                    <a:pt x="33" y="11"/>
                  </a:lnTo>
                  <a:lnTo>
                    <a:pt x="4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62"/>
            <p:cNvSpPr>
              <a:spLocks/>
            </p:cNvSpPr>
            <p:nvPr/>
          </p:nvSpPr>
          <p:spPr bwMode="auto">
            <a:xfrm>
              <a:off x="4202113" y="2339975"/>
              <a:ext cx="57150" cy="2063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4" y="2"/>
                </a:cxn>
                <a:cxn ang="0">
                  <a:pos x="51" y="11"/>
                </a:cxn>
                <a:cxn ang="0">
                  <a:pos x="57" y="22"/>
                </a:cxn>
                <a:cxn ang="0">
                  <a:pos x="62" y="38"/>
                </a:cxn>
                <a:cxn ang="0">
                  <a:pos x="67" y="58"/>
                </a:cxn>
                <a:cxn ang="0">
                  <a:pos x="71" y="80"/>
                </a:cxn>
                <a:cxn ang="0">
                  <a:pos x="72" y="104"/>
                </a:cxn>
                <a:cxn ang="0">
                  <a:pos x="73" y="130"/>
                </a:cxn>
                <a:cxn ang="0">
                  <a:pos x="72" y="157"/>
                </a:cxn>
                <a:cxn ang="0">
                  <a:pos x="71" y="181"/>
                </a:cxn>
                <a:cxn ang="0">
                  <a:pos x="67" y="203"/>
                </a:cxn>
                <a:cxn ang="0">
                  <a:pos x="62" y="222"/>
                </a:cxn>
                <a:cxn ang="0">
                  <a:pos x="57" y="238"/>
                </a:cxn>
                <a:cxn ang="0">
                  <a:pos x="51" y="250"/>
                </a:cxn>
                <a:cxn ang="0">
                  <a:pos x="44" y="258"/>
                </a:cxn>
                <a:cxn ang="0">
                  <a:pos x="36" y="260"/>
                </a:cxn>
                <a:cxn ang="0">
                  <a:pos x="29" y="258"/>
                </a:cxn>
                <a:cxn ang="0">
                  <a:pos x="22" y="250"/>
                </a:cxn>
                <a:cxn ang="0">
                  <a:pos x="16" y="238"/>
                </a:cxn>
                <a:cxn ang="0">
                  <a:pos x="11" y="222"/>
                </a:cxn>
                <a:cxn ang="0">
                  <a:pos x="6" y="203"/>
                </a:cxn>
                <a:cxn ang="0">
                  <a:pos x="3" y="181"/>
                </a:cxn>
                <a:cxn ang="0">
                  <a:pos x="1" y="157"/>
                </a:cxn>
                <a:cxn ang="0">
                  <a:pos x="0" y="130"/>
                </a:cxn>
                <a:cxn ang="0">
                  <a:pos x="1" y="104"/>
                </a:cxn>
                <a:cxn ang="0">
                  <a:pos x="3" y="80"/>
                </a:cxn>
                <a:cxn ang="0">
                  <a:pos x="6" y="58"/>
                </a:cxn>
                <a:cxn ang="0">
                  <a:pos x="11" y="38"/>
                </a:cxn>
                <a:cxn ang="0">
                  <a:pos x="16" y="22"/>
                </a:cxn>
                <a:cxn ang="0">
                  <a:pos x="22" y="11"/>
                </a:cxn>
                <a:cxn ang="0">
                  <a:pos x="29" y="2"/>
                </a:cxn>
                <a:cxn ang="0">
                  <a:pos x="36" y="0"/>
                </a:cxn>
              </a:cxnLst>
              <a:rect l="0" t="0" r="r" b="b"/>
              <a:pathLst>
                <a:path w="73" h="260">
                  <a:moveTo>
                    <a:pt x="36" y="0"/>
                  </a:moveTo>
                  <a:lnTo>
                    <a:pt x="44" y="2"/>
                  </a:lnTo>
                  <a:lnTo>
                    <a:pt x="51" y="11"/>
                  </a:lnTo>
                  <a:lnTo>
                    <a:pt x="57" y="22"/>
                  </a:lnTo>
                  <a:lnTo>
                    <a:pt x="62" y="38"/>
                  </a:lnTo>
                  <a:lnTo>
                    <a:pt x="67" y="58"/>
                  </a:lnTo>
                  <a:lnTo>
                    <a:pt x="71" y="80"/>
                  </a:lnTo>
                  <a:lnTo>
                    <a:pt x="72" y="104"/>
                  </a:lnTo>
                  <a:lnTo>
                    <a:pt x="73" y="130"/>
                  </a:lnTo>
                  <a:lnTo>
                    <a:pt x="72" y="157"/>
                  </a:lnTo>
                  <a:lnTo>
                    <a:pt x="71" y="181"/>
                  </a:lnTo>
                  <a:lnTo>
                    <a:pt x="67" y="203"/>
                  </a:lnTo>
                  <a:lnTo>
                    <a:pt x="62" y="222"/>
                  </a:lnTo>
                  <a:lnTo>
                    <a:pt x="57" y="238"/>
                  </a:lnTo>
                  <a:lnTo>
                    <a:pt x="51" y="250"/>
                  </a:lnTo>
                  <a:lnTo>
                    <a:pt x="44" y="258"/>
                  </a:lnTo>
                  <a:lnTo>
                    <a:pt x="36" y="260"/>
                  </a:lnTo>
                  <a:lnTo>
                    <a:pt x="29" y="258"/>
                  </a:lnTo>
                  <a:lnTo>
                    <a:pt x="22" y="250"/>
                  </a:lnTo>
                  <a:lnTo>
                    <a:pt x="16" y="238"/>
                  </a:lnTo>
                  <a:lnTo>
                    <a:pt x="11" y="222"/>
                  </a:lnTo>
                  <a:lnTo>
                    <a:pt x="6" y="203"/>
                  </a:lnTo>
                  <a:lnTo>
                    <a:pt x="3" y="181"/>
                  </a:lnTo>
                  <a:lnTo>
                    <a:pt x="1" y="157"/>
                  </a:lnTo>
                  <a:lnTo>
                    <a:pt x="0" y="130"/>
                  </a:lnTo>
                  <a:lnTo>
                    <a:pt x="1" y="104"/>
                  </a:lnTo>
                  <a:lnTo>
                    <a:pt x="3" y="80"/>
                  </a:lnTo>
                  <a:lnTo>
                    <a:pt x="6" y="58"/>
                  </a:lnTo>
                  <a:lnTo>
                    <a:pt x="11" y="38"/>
                  </a:lnTo>
                  <a:lnTo>
                    <a:pt x="16" y="22"/>
                  </a:lnTo>
                  <a:lnTo>
                    <a:pt x="22" y="11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5735638" y="2346325"/>
              <a:ext cx="58737" cy="188913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36" y="24"/>
                </a:cxn>
                <a:cxn ang="0">
                  <a:pos x="52" y="47"/>
                </a:cxn>
                <a:cxn ang="0">
                  <a:pos x="65" y="70"/>
                </a:cxn>
                <a:cxn ang="0">
                  <a:pos x="72" y="95"/>
                </a:cxn>
                <a:cxn ang="0">
                  <a:pos x="74" y="119"/>
                </a:cxn>
                <a:cxn ang="0">
                  <a:pos x="73" y="143"/>
                </a:cxn>
                <a:cxn ang="0">
                  <a:pos x="70" y="168"/>
                </a:cxn>
                <a:cxn ang="0">
                  <a:pos x="61" y="194"/>
                </a:cxn>
                <a:cxn ang="0">
                  <a:pos x="38" y="238"/>
                </a:cxn>
                <a:cxn ang="0">
                  <a:pos x="25" y="238"/>
                </a:cxn>
                <a:cxn ang="0">
                  <a:pos x="49" y="192"/>
                </a:cxn>
                <a:cxn ang="0">
                  <a:pos x="57" y="172"/>
                </a:cxn>
                <a:cxn ang="0">
                  <a:pos x="61" y="149"/>
                </a:cxn>
                <a:cxn ang="0">
                  <a:pos x="64" y="125"/>
                </a:cxn>
                <a:cxn ang="0">
                  <a:pos x="63" y="99"/>
                </a:cxn>
                <a:cxn ang="0">
                  <a:pos x="56" y="75"/>
                </a:cxn>
                <a:cxn ang="0">
                  <a:pos x="44" y="51"/>
                </a:cxn>
                <a:cxn ang="0">
                  <a:pos x="26" y="27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4" y="1"/>
                </a:cxn>
              </a:cxnLst>
              <a:rect l="0" t="0" r="r" b="b"/>
              <a:pathLst>
                <a:path w="74" h="238">
                  <a:moveTo>
                    <a:pt x="14" y="1"/>
                  </a:moveTo>
                  <a:lnTo>
                    <a:pt x="36" y="24"/>
                  </a:lnTo>
                  <a:lnTo>
                    <a:pt x="52" y="47"/>
                  </a:lnTo>
                  <a:lnTo>
                    <a:pt x="65" y="70"/>
                  </a:lnTo>
                  <a:lnTo>
                    <a:pt x="72" y="95"/>
                  </a:lnTo>
                  <a:lnTo>
                    <a:pt x="74" y="119"/>
                  </a:lnTo>
                  <a:lnTo>
                    <a:pt x="73" y="143"/>
                  </a:lnTo>
                  <a:lnTo>
                    <a:pt x="70" y="168"/>
                  </a:lnTo>
                  <a:lnTo>
                    <a:pt x="61" y="194"/>
                  </a:lnTo>
                  <a:lnTo>
                    <a:pt x="38" y="238"/>
                  </a:lnTo>
                  <a:lnTo>
                    <a:pt x="25" y="238"/>
                  </a:lnTo>
                  <a:lnTo>
                    <a:pt x="49" y="192"/>
                  </a:lnTo>
                  <a:lnTo>
                    <a:pt x="57" y="172"/>
                  </a:lnTo>
                  <a:lnTo>
                    <a:pt x="61" y="149"/>
                  </a:lnTo>
                  <a:lnTo>
                    <a:pt x="64" y="125"/>
                  </a:lnTo>
                  <a:lnTo>
                    <a:pt x="63" y="99"/>
                  </a:lnTo>
                  <a:lnTo>
                    <a:pt x="56" y="75"/>
                  </a:lnTo>
                  <a:lnTo>
                    <a:pt x="44" y="51"/>
                  </a:lnTo>
                  <a:lnTo>
                    <a:pt x="26" y="27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5711825" y="2344738"/>
              <a:ext cx="61912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4" y="90"/>
                </a:cxn>
                <a:cxn ang="0">
                  <a:pos x="77" y="114"/>
                </a:cxn>
                <a:cxn ang="0">
                  <a:pos x="76" y="139"/>
                </a:cxn>
                <a:cxn ang="0">
                  <a:pos x="71" y="167"/>
                </a:cxn>
                <a:cxn ang="0">
                  <a:pos x="64" y="197"/>
                </a:cxn>
                <a:cxn ang="0">
                  <a:pos x="42" y="241"/>
                </a:cxn>
                <a:cxn ang="0">
                  <a:pos x="30" y="241"/>
                </a:cxn>
                <a:cxn ang="0">
                  <a:pos x="53" y="195"/>
                </a:cxn>
                <a:cxn ang="0">
                  <a:pos x="61" y="168"/>
                </a:cxn>
                <a:cxn ang="0">
                  <a:pos x="65" y="143"/>
                </a:cxn>
                <a:cxn ang="0">
                  <a:pos x="68" y="117"/>
                </a:cxn>
                <a:cxn ang="0">
                  <a:pos x="65" y="93"/>
                </a:cxn>
                <a:cxn ang="0">
                  <a:pos x="57" y="70"/>
                </a:cxn>
                <a:cxn ang="0">
                  <a:pos x="45" y="47"/>
                </a:cxn>
                <a:cxn ang="0">
                  <a:pos x="26" y="25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19" y="1"/>
                </a:cxn>
              </a:cxnLst>
              <a:rect l="0" t="0" r="r" b="b"/>
              <a:pathLst>
                <a:path w="77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4" y="90"/>
                  </a:lnTo>
                  <a:lnTo>
                    <a:pt x="77" y="114"/>
                  </a:lnTo>
                  <a:lnTo>
                    <a:pt x="76" y="139"/>
                  </a:lnTo>
                  <a:lnTo>
                    <a:pt x="71" y="167"/>
                  </a:lnTo>
                  <a:lnTo>
                    <a:pt x="64" y="197"/>
                  </a:lnTo>
                  <a:lnTo>
                    <a:pt x="42" y="241"/>
                  </a:lnTo>
                  <a:lnTo>
                    <a:pt x="30" y="241"/>
                  </a:lnTo>
                  <a:lnTo>
                    <a:pt x="53" y="195"/>
                  </a:lnTo>
                  <a:lnTo>
                    <a:pt x="61" y="168"/>
                  </a:lnTo>
                  <a:lnTo>
                    <a:pt x="65" y="143"/>
                  </a:lnTo>
                  <a:lnTo>
                    <a:pt x="68" y="117"/>
                  </a:lnTo>
                  <a:lnTo>
                    <a:pt x="65" y="93"/>
                  </a:lnTo>
                  <a:lnTo>
                    <a:pt x="57" y="70"/>
                  </a:lnTo>
                  <a:lnTo>
                    <a:pt x="45" y="47"/>
                  </a:lnTo>
                  <a:lnTo>
                    <a:pt x="26" y="2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5692775" y="2344738"/>
              <a:ext cx="57150" cy="190500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37" y="23"/>
                </a:cxn>
                <a:cxn ang="0">
                  <a:pos x="53" y="45"/>
                </a:cxn>
                <a:cxn ang="0">
                  <a:pos x="65" y="67"/>
                </a:cxn>
                <a:cxn ang="0">
                  <a:pos x="71" y="89"/>
                </a:cxn>
                <a:cxn ang="0">
                  <a:pos x="73" y="113"/>
                </a:cxn>
                <a:cxn ang="0">
                  <a:pos x="72" y="137"/>
                </a:cxn>
                <a:cxn ang="0">
                  <a:pos x="67" y="165"/>
                </a:cxn>
                <a:cxn ang="0">
                  <a:pos x="60" y="195"/>
                </a:cxn>
                <a:cxn ang="0">
                  <a:pos x="37" y="239"/>
                </a:cxn>
                <a:cxn ang="0">
                  <a:pos x="25" y="239"/>
                </a:cxn>
                <a:cxn ang="0">
                  <a:pos x="49" y="193"/>
                </a:cxn>
                <a:cxn ang="0">
                  <a:pos x="57" y="167"/>
                </a:cxn>
                <a:cxn ang="0">
                  <a:pos x="63" y="142"/>
                </a:cxn>
                <a:cxn ang="0">
                  <a:pos x="65" y="117"/>
                </a:cxn>
                <a:cxn ang="0">
                  <a:pos x="63" y="93"/>
                </a:cxn>
                <a:cxn ang="0">
                  <a:pos x="57" y="70"/>
                </a:cxn>
                <a:cxn ang="0">
                  <a:pos x="44" y="47"/>
                </a:cxn>
                <a:cxn ang="0">
                  <a:pos x="26" y="2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5" y="1"/>
                </a:cxn>
              </a:cxnLst>
              <a:rect l="0" t="0" r="r" b="b"/>
              <a:pathLst>
                <a:path w="73" h="239">
                  <a:moveTo>
                    <a:pt x="15" y="1"/>
                  </a:moveTo>
                  <a:lnTo>
                    <a:pt x="37" y="23"/>
                  </a:lnTo>
                  <a:lnTo>
                    <a:pt x="53" y="45"/>
                  </a:lnTo>
                  <a:lnTo>
                    <a:pt x="65" y="67"/>
                  </a:lnTo>
                  <a:lnTo>
                    <a:pt x="71" y="89"/>
                  </a:lnTo>
                  <a:lnTo>
                    <a:pt x="73" y="113"/>
                  </a:lnTo>
                  <a:lnTo>
                    <a:pt x="72" y="137"/>
                  </a:lnTo>
                  <a:lnTo>
                    <a:pt x="67" y="165"/>
                  </a:lnTo>
                  <a:lnTo>
                    <a:pt x="60" y="195"/>
                  </a:lnTo>
                  <a:lnTo>
                    <a:pt x="37" y="239"/>
                  </a:lnTo>
                  <a:lnTo>
                    <a:pt x="25" y="239"/>
                  </a:lnTo>
                  <a:lnTo>
                    <a:pt x="49" y="193"/>
                  </a:lnTo>
                  <a:lnTo>
                    <a:pt x="57" y="167"/>
                  </a:lnTo>
                  <a:lnTo>
                    <a:pt x="63" y="142"/>
                  </a:lnTo>
                  <a:lnTo>
                    <a:pt x="65" y="117"/>
                  </a:lnTo>
                  <a:lnTo>
                    <a:pt x="63" y="93"/>
                  </a:lnTo>
                  <a:lnTo>
                    <a:pt x="57" y="70"/>
                  </a:lnTo>
                  <a:lnTo>
                    <a:pt x="44" y="47"/>
                  </a:lnTo>
                  <a:lnTo>
                    <a:pt x="26" y="25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5670550" y="2344738"/>
              <a:ext cx="58737" cy="18891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38" y="23"/>
                </a:cxn>
                <a:cxn ang="0">
                  <a:pos x="54" y="45"/>
                </a:cxn>
                <a:cxn ang="0">
                  <a:pos x="65" y="67"/>
                </a:cxn>
                <a:cxn ang="0">
                  <a:pos x="71" y="89"/>
                </a:cxn>
                <a:cxn ang="0">
                  <a:pos x="73" y="112"/>
                </a:cxn>
                <a:cxn ang="0">
                  <a:pos x="71" y="137"/>
                </a:cxn>
                <a:cxn ang="0">
                  <a:pos x="66" y="164"/>
                </a:cxn>
                <a:cxn ang="0">
                  <a:pos x="60" y="193"/>
                </a:cxn>
                <a:cxn ang="0">
                  <a:pos x="38" y="238"/>
                </a:cxn>
                <a:cxn ang="0">
                  <a:pos x="25" y="238"/>
                </a:cxn>
                <a:cxn ang="0">
                  <a:pos x="48" y="192"/>
                </a:cxn>
                <a:cxn ang="0">
                  <a:pos x="56" y="166"/>
                </a:cxn>
                <a:cxn ang="0">
                  <a:pos x="62" y="139"/>
                </a:cxn>
                <a:cxn ang="0">
                  <a:pos x="64" y="115"/>
                </a:cxn>
                <a:cxn ang="0">
                  <a:pos x="62" y="91"/>
                </a:cxn>
                <a:cxn ang="0">
                  <a:pos x="56" y="68"/>
                </a:cxn>
                <a:cxn ang="0">
                  <a:pos x="43" y="45"/>
                </a:cxn>
                <a:cxn ang="0">
                  <a:pos x="25" y="23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8" y="0"/>
                </a:cxn>
                <a:cxn ang="0">
                  <a:pos x="16" y="1"/>
                </a:cxn>
              </a:cxnLst>
              <a:rect l="0" t="0" r="r" b="b"/>
              <a:pathLst>
                <a:path w="73" h="238">
                  <a:moveTo>
                    <a:pt x="16" y="1"/>
                  </a:moveTo>
                  <a:lnTo>
                    <a:pt x="38" y="23"/>
                  </a:lnTo>
                  <a:lnTo>
                    <a:pt x="54" y="45"/>
                  </a:lnTo>
                  <a:lnTo>
                    <a:pt x="65" y="67"/>
                  </a:lnTo>
                  <a:lnTo>
                    <a:pt x="71" y="89"/>
                  </a:lnTo>
                  <a:lnTo>
                    <a:pt x="73" y="112"/>
                  </a:lnTo>
                  <a:lnTo>
                    <a:pt x="71" y="137"/>
                  </a:lnTo>
                  <a:lnTo>
                    <a:pt x="66" y="164"/>
                  </a:lnTo>
                  <a:lnTo>
                    <a:pt x="60" y="193"/>
                  </a:lnTo>
                  <a:lnTo>
                    <a:pt x="38" y="238"/>
                  </a:lnTo>
                  <a:lnTo>
                    <a:pt x="25" y="238"/>
                  </a:lnTo>
                  <a:lnTo>
                    <a:pt x="48" y="192"/>
                  </a:lnTo>
                  <a:lnTo>
                    <a:pt x="56" y="166"/>
                  </a:lnTo>
                  <a:lnTo>
                    <a:pt x="62" y="139"/>
                  </a:lnTo>
                  <a:lnTo>
                    <a:pt x="64" y="115"/>
                  </a:lnTo>
                  <a:lnTo>
                    <a:pt x="62" y="91"/>
                  </a:lnTo>
                  <a:lnTo>
                    <a:pt x="56" y="68"/>
                  </a:lnTo>
                  <a:lnTo>
                    <a:pt x="43" y="45"/>
                  </a:lnTo>
                  <a:lnTo>
                    <a:pt x="25" y="23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5645150" y="2344738"/>
              <a:ext cx="61912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5" y="90"/>
                </a:cxn>
                <a:cxn ang="0">
                  <a:pos x="78" y="114"/>
                </a:cxn>
                <a:cxn ang="0">
                  <a:pos x="77" y="139"/>
                </a:cxn>
                <a:cxn ang="0">
                  <a:pos x="72" y="167"/>
                </a:cxn>
                <a:cxn ang="0">
                  <a:pos x="65" y="197"/>
                </a:cxn>
                <a:cxn ang="0">
                  <a:pos x="43" y="241"/>
                </a:cxn>
                <a:cxn ang="0">
                  <a:pos x="32" y="241"/>
                </a:cxn>
                <a:cxn ang="0">
                  <a:pos x="55" y="195"/>
                </a:cxn>
                <a:cxn ang="0">
                  <a:pos x="63" y="168"/>
                </a:cxn>
                <a:cxn ang="0">
                  <a:pos x="67" y="143"/>
                </a:cxn>
                <a:cxn ang="0">
                  <a:pos x="68" y="117"/>
                </a:cxn>
                <a:cxn ang="0">
                  <a:pos x="66" y="93"/>
                </a:cxn>
                <a:cxn ang="0">
                  <a:pos x="58" y="70"/>
                </a:cxn>
                <a:cxn ang="0">
                  <a:pos x="45" y="47"/>
                </a:cxn>
                <a:cxn ang="0">
                  <a:pos x="27" y="25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1" y="0"/>
                </a:cxn>
                <a:cxn ang="0">
                  <a:pos x="19" y="1"/>
                </a:cxn>
              </a:cxnLst>
              <a:rect l="0" t="0" r="r" b="b"/>
              <a:pathLst>
                <a:path w="78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5" y="90"/>
                  </a:lnTo>
                  <a:lnTo>
                    <a:pt x="78" y="114"/>
                  </a:lnTo>
                  <a:lnTo>
                    <a:pt x="77" y="139"/>
                  </a:lnTo>
                  <a:lnTo>
                    <a:pt x="72" y="167"/>
                  </a:lnTo>
                  <a:lnTo>
                    <a:pt x="65" y="197"/>
                  </a:lnTo>
                  <a:lnTo>
                    <a:pt x="43" y="241"/>
                  </a:lnTo>
                  <a:lnTo>
                    <a:pt x="32" y="241"/>
                  </a:lnTo>
                  <a:lnTo>
                    <a:pt x="55" y="195"/>
                  </a:lnTo>
                  <a:lnTo>
                    <a:pt x="63" y="168"/>
                  </a:lnTo>
                  <a:lnTo>
                    <a:pt x="67" y="143"/>
                  </a:lnTo>
                  <a:lnTo>
                    <a:pt x="68" y="117"/>
                  </a:lnTo>
                  <a:lnTo>
                    <a:pt x="66" y="93"/>
                  </a:lnTo>
                  <a:lnTo>
                    <a:pt x="58" y="70"/>
                  </a:lnTo>
                  <a:lnTo>
                    <a:pt x="45" y="47"/>
                  </a:lnTo>
                  <a:lnTo>
                    <a:pt x="27" y="25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21338" y="2344738"/>
              <a:ext cx="60325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5" y="90"/>
                </a:cxn>
                <a:cxn ang="0">
                  <a:pos x="78" y="114"/>
                </a:cxn>
                <a:cxn ang="0">
                  <a:pos x="76" y="139"/>
                </a:cxn>
                <a:cxn ang="0">
                  <a:pos x="72" y="167"/>
                </a:cxn>
                <a:cxn ang="0">
                  <a:pos x="65" y="197"/>
                </a:cxn>
                <a:cxn ang="0">
                  <a:pos x="43" y="241"/>
                </a:cxn>
                <a:cxn ang="0">
                  <a:pos x="30" y="241"/>
                </a:cxn>
                <a:cxn ang="0">
                  <a:pos x="53" y="195"/>
                </a:cxn>
                <a:cxn ang="0">
                  <a:pos x="61" y="168"/>
                </a:cxn>
                <a:cxn ang="0">
                  <a:pos x="66" y="143"/>
                </a:cxn>
                <a:cxn ang="0">
                  <a:pos x="68" y="117"/>
                </a:cxn>
                <a:cxn ang="0">
                  <a:pos x="65" y="93"/>
                </a:cxn>
                <a:cxn ang="0">
                  <a:pos x="58" y="70"/>
                </a:cxn>
                <a:cxn ang="0">
                  <a:pos x="45" y="47"/>
                </a:cxn>
                <a:cxn ang="0">
                  <a:pos x="26" y="25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1" y="0"/>
                </a:cxn>
                <a:cxn ang="0">
                  <a:pos x="19" y="1"/>
                </a:cxn>
              </a:cxnLst>
              <a:rect l="0" t="0" r="r" b="b"/>
              <a:pathLst>
                <a:path w="78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5" y="90"/>
                  </a:lnTo>
                  <a:lnTo>
                    <a:pt x="78" y="114"/>
                  </a:lnTo>
                  <a:lnTo>
                    <a:pt x="76" y="139"/>
                  </a:lnTo>
                  <a:lnTo>
                    <a:pt x="72" y="167"/>
                  </a:lnTo>
                  <a:lnTo>
                    <a:pt x="65" y="197"/>
                  </a:lnTo>
                  <a:lnTo>
                    <a:pt x="43" y="241"/>
                  </a:lnTo>
                  <a:lnTo>
                    <a:pt x="30" y="241"/>
                  </a:lnTo>
                  <a:lnTo>
                    <a:pt x="53" y="195"/>
                  </a:lnTo>
                  <a:lnTo>
                    <a:pt x="61" y="168"/>
                  </a:lnTo>
                  <a:lnTo>
                    <a:pt x="66" y="143"/>
                  </a:lnTo>
                  <a:lnTo>
                    <a:pt x="68" y="117"/>
                  </a:lnTo>
                  <a:lnTo>
                    <a:pt x="65" y="93"/>
                  </a:lnTo>
                  <a:lnTo>
                    <a:pt x="58" y="70"/>
                  </a:lnTo>
                  <a:lnTo>
                    <a:pt x="45" y="47"/>
                  </a:lnTo>
                  <a:lnTo>
                    <a:pt x="26" y="25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3934673" y="1062219"/>
            <a:ext cx="2599292" cy="1090813"/>
            <a:chOff x="4164013" y="2041525"/>
            <a:chExt cx="1827212" cy="520700"/>
          </a:xfrm>
        </p:grpSpPr>
        <p:sp>
          <p:nvSpPr>
            <p:cNvPr id="87" name="AutoShape 5"/>
            <p:cNvSpPr>
              <a:spLocks noChangeAspect="1" noChangeArrowheads="1" noTextEdit="1"/>
            </p:cNvSpPr>
            <p:nvPr/>
          </p:nvSpPr>
          <p:spPr bwMode="auto">
            <a:xfrm>
              <a:off x="4164013" y="2041525"/>
              <a:ext cx="1827212" cy="520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4178300" y="2297113"/>
              <a:ext cx="1609725" cy="238125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291" y="0"/>
                </a:cxn>
                <a:cxn ang="0">
                  <a:pos x="323" y="24"/>
                </a:cxn>
                <a:cxn ang="0">
                  <a:pos x="1965" y="28"/>
                </a:cxn>
                <a:cxn ang="0">
                  <a:pos x="1994" y="47"/>
                </a:cxn>
                <a:cxn ang="0">
                  <a:pos x="2012" y="79"/>
                </a:cxn>
                <a:cxn ang="0">
                  <a:pos x="2024" y="115"/>
                </a:cxn>
                <a:cxn ang="0">
                  <a:pos x="2027" y="156"/>
                </a:cxn>
                <a:cxn ang="0">
                  <a:pos x="2022" y="195"/>
                </a:cxn>
                <a:cxn ang="0">
                  <a:pos x="2012" y="230"/>
                </a:cxn>
                <a:cxn ang="0">
                  <a:pos x="1996" y="259"/>
                </a:cxn>
                <a:cxn ang="0">
                  <a:pos x="1975" y="276"/>
                </a:cxn>
                <a:cxn ang="0">
                  <a:pos x="335" y="276"/>
                </a:cxn>
                <a:cxn ang="0">
                  <a:pos x="313" y="295"/>
                </a:cxn>
                <a:cxn ang="0">
                  <a:pos x="297" y="301"/>
                </a:cxn>
                <a:cxn ang="0">
                  <a:pos x="33" y="299"/>
                </a:cxn>
                <a:cxn ang="0">
                  <a:pos x="17" y="274"/>
                </a:cxn>
                <a:cxn ang="0">
                  <a:pos x="6" y="236"/>
                </a:cxn>
                <a:cxn ang="0">
                  <a:pos x="0" y="189"/>
                </a:cxn>
                <a:cxn ang="0">
                  <a:pos x="0" y="140"/>
                </a:cxn>
                <a:cxn ang="0">
                  <a:pos x="4" y="91"/>
                </a:cxn>
                <a:cxn ang="0">
                  <a:pos x="13" y="49"/>
                </a:cxn>
                <a:cxn ang="0">
                  <a:pos x="27" y="18"/>
                </a:cxn>
                <a:cxn ang="0">
                  <a:pos x="44" y="0"/>
                </a:cxn>
              </a:cxnLst>
              <a:rect l="0" t="0" r="r" b="b"/>
              <a:pathLst>
                <a:path w="2027" h="301">
                  <a:moveTo>
                    <a:pt x="44" y="0"/>
                  </a:moveTo>
                  <a:lnTo>
                    <a:pt x="291" y="0"/>
                  </a:lnTo>
                  <a:lnTo>
                    <a:pt x="323" y="24"/>
                  </a:lnTo>
                  <a:lnTo>
                    <a:pt x="1965" y="28"/>
                  </a:lnTo>
                  <a:lnTo>
                    <a:pt x="1994" y="47"/>
                  </a:lnTo>
                  <a:lnTo>
                    <a:pt x="2012" y="79"/>
                  </a:lnTo>
                  <a:lnTo>
                    <a:pt x="2024" y="115"/>
                  </a:lnTo>
                  <a:lnTo>
                    <a:pt x="2027" y="156"/>
                  </a:lnTo>
                  <a:lnTo>
                    <a:pt x="2022" y="195"/>
                  </a:lnTo>
                  <a:lnTo>
                    <a:pt x="2012" y="230"/>
                  </a:lnTo>
                  <a:lnTo>
                    <a:pt x="1996" y="259"/>
                  </a:lnTo>
                  <a:lnTo>
                    <a:pt x="1975" y="276"/>
                  </a:lnTo>
                  <a:lnTo>
                    <a:pt x="335" y="276"/>
                  </a:lnTo>
                  <a:lnTo>
                    <a:pt x="313" y="295"/>
                  </a:lnTo>
                  <a:lnTo>
                    <a:pt x="297" y="301"/>
                  </a:lnTo>
                  <a:lnTo>
                    <a:pt x="33" y="299"/>
                  </a:lnTo>
                  <a:lnTo>
                    <a:pt x="17" y="274"/>
                  </a:lnTo>
                  <a:lnTo>
                    <a:pt x="6" y="236"/>
                  </a:lnTo>
                  <a:lnTo>
                    <a:pt x="0" y="189"/>
                  </a:lnTo>
                  <a:lnTo>
                    <a:pt x="0" y="140"/>
                  </a:lnTo>
                  <a:lnTo>
                    <a:pt x="4" y="91"/>
                  </a:lnTo>
                  <a:lnTo>
                    <a:pt x="13" y="49"/>
                  </a:lnTo>
                  <a:lnTo>
                    <a:pt x="27" y="1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"/>
            <p:cNvSpPr>
              <a:spLocks/>
            </p:cNvSpPr>
            <p:nvPr/>
          </p:nvSpPr>
          <p:spPr bwMode="auto">
            <a:xfrm>
              <a:off x="4197350" y="2324100"/>
              <a:ext cx="1608137" cy="23812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291" y="0"/>
                </a:cxn>
                <a:cxn ang="0">
                  <a:pos x="323" y="24"/>
                </a:cxn>
                <a:cxn ang="0">
                  <a:pos x="1965" y="26"/>
                </a:cxn>
                <a:cxn ang="0">
                  <a:pos x="1994" y="47"/>
                </a:cxn>
                <a:cxn ang="0">
                  <a:pos x="2013" y="77"/>
                </a:cxn>
                <a:cxn ang="0">
                  <a:pos x="2024" y="115"/>
                </a:cxn>
                <a:cxn ang="0">
                  <a:pos x="2027" y="154"/>
                </a:cxn>
                <a:cxn ang="0">
                  <a:pos x="2023" y="194"/>
                </a:cxn>
                <a:cxn ang="0">
                  <a:pos x="2012" y="230"/>
                </a:cxn>
                <a:cxn ang="0">
                  <a:pos x="1996" y="257"/>
                </a:cxn>
                <a:cxn ang="0">
                  <a:pos x="1974" y="275"/>
                </a:cxn>
                <a:cxn ang="0">
                  <a:pos x="335" y="275"/>
                </a:cxn>
                <a:cxn ang="0">
                  <a:pos x="313" y="293"/>
                </a:cxn>
                <a:cxn ang="0">
                  <a:pos x="297" y="300"/>
                </a:cxn>
                <a:cxn ang="0">
                  <a:pos x="33" y="299"/>
                </a:cxn>
                <a:cxn ang="0">
                  <a:pos x="17" y="274"/>
                </a:cxn>
                <a:cxn ang="0">
                  <a:pos x="6" y="236"/>
                </a:cxn>
                <a:cxn ang="0">
                  <a:pos x="0" y="188"/>
                </a:cxn>
                <a:cxn ang="0">
                  <a:pos x="0" y="139"/>
                </a:cxn>
                <a:cxn ang="0">
                  <a:pos x="5" y="91"/>
                </a:cxn>
                <a:cxn ang="0">
                  <a:pos x="14" y="48"/>
                </a:cxn>
                <a:cxn ang="0">
                  <a:pos x="28" y="17"/>
                </a:cxn>
                <a:cxn ang="0">
                  <a:pos x="45" y="0"/>
                </a:cxn>
              </a:cxnLst>
              <a:rect l="0" t="0" r="r" b="b"/>
              <a:pathLst>
                <a:path w="2027" h="300">
                  <a:moveTo>
                    <a:pt x="45" y="0"/>
                  </a:moveTo>
                  <a:lnTo>
                    <a:pt x="291" y="0"/>
                  </a:lnTo>
                  <a:lnTo>
                    <a:pt x="323" y="24"/>
                  </a:lnTo>
                  <a:lnTo>
                    <a:pt x="1965" y="26"/>
                  </a:lnTo>
                  <a:lnTo>
                    <a:pt x="1994" y="47"/>
                  </a:lnTo>
                  <a:lnTo>
                    <a:pt x="2013" y="77"/>
                  </a:lnTo>
                  <a:lnTo>
                    <a:pt x="2024" y="115"/>
                  </a:lnTo>
                  <a:lnTo>
                    <a:pt x="2027" y="154"/>
                  </a:lnTo>
                  <a:lnTo>
                    <a:pt x="2023" y="194"/>
                  </a:lnTo>
                  <a:lnTo>
                    <a:pt x="2012" y="230"/>
                  </a:lnTo>
                  <a:lnTo>
                    <a:pt x="1996" y="257"/>
                  </a:lnTo>
                  <a:lnTo>
                    <a:pt x="1974" y="275"/>
                  </a:lnTo>
                  <a:lnTo>
                    <a:pt x="335" y="275"/>
                  </a:lnTo>
                  <a:lnTo>
                    <a:pt x="313" y="293"/>
                  </a:lnTo>
                  <a:lnTo>
                    <a:pt x="297" y="300"/>
                  </a:lnTo>
                  <a:lnTo>
                    <a:pt x="33" y="299"/>
                  </a:lnTo>
                  <a:lnTo>
                    <a:pt x="17" y="274"/>
                  </a:lnTo>
                  <a:lnTo>
                    <a:pt x="6" y="236"/>
                  </a:lnTo>
                  <a:lnTo>
                    <a:pt x="0" y="188"/>
                  </a:lnTo>
                  <a:lnTo>
                    <a:pt x="0" y="139"/>
                  </a:lnTo>
                  <a:lnTo>
                    <a:pt x="5" y="91"/>
                  </a:lnTo>
                  <a:lnTo>
                    <a:pt x="14" y="48"/>
                  </a:lnTo>
                  <a:lnTo>
                    <a:pt x="28" y="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3"/>
            <p:cNvSpPr>
              <a:spLocks/>
            </p:cNvSpPr>
            <p:nvPr/>
          </p:nvSpPr>
          <p:spPr bwMode="auto">
            <a:xfrm>
              <a:off x="4240213" y="2332038"/>
              <a:ext cx="220662" cy="2206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26"/>
                </a:cxn>
                <a:cxn ang="0">
                  <a:pos x="26" y="60"/>
                </a:cxn>
                <a:cxn ang="0">
                  <a:pos x="33" y="98"/>
                </a:cxn>
                <a:cxn ang="0">
                  <a:pos x="37" y="137"/>
                </a:cxn>
                <a:cxn ang="0">
                  <a:pos x="35" y="177"/>
                </a:cxn>
                <a:cxn ang="0">
                  <a:pos x="30" y="215"/>
                </a:cxn>
                <a:cxn ang="0">
                  <a:pos x="21" y="250"/>
                </a:cxn>
                <a:cxn ang="0">
                  <a:pos x="8" y="278"/>
                </a:cxn>
                <a:cxn ang="0">
                  <a:pos x="236" y="278"/>
                </a:cxn>
                <a:cxn ang="0">
                  <a:pos x="254" y="252"/>
                </a:cxn>
                <a:cxn ang="0">
                  <a:pos x="267" y="219"/>
                </a:cxn>
                <a:cxn ang="0">
                  <a:pos x="275" y="181"/>
                </a:cxn>
                <a:cxn ang="0">
                  <a:pos x="277" y="142"/>
                </a:cxn>
                <a:cxn ang="0">
                  <a:pos x="274" y="101"/>
                </a:cxn>
                <a:cxn ang="0">
                  <a:pos x="265" y="63"/>
                </a:cxn>
                <a:cxn ang="0">
                  <a:pos x="250" y="30"/>
                </a:cxn>
                <a:cxn ang="0">
                  <a:pos x="229" y="2"/>
                </a:cxn>
                <a:cxn ang="0">
                  <a:pos x="0" y="0"/>
                </a:cxn>
              </a:cxnLst>
              <a:rect l="0" t="0" r="r" b="b"/>
              <a:pathLst>
                <a:path w="277" h="278">
                  <a:moveTo>
                    <a:pt x="0" y="0"/>
                  </a:moveTo>
                  <a:lnTo>
                    <a:pt x="15" y="26"/>
                  </a:lnTo>
                  <a:lnTo>
                    <a:pt x="26" y="60"/>
                  </a:lnTo>
                  <a:lnTo>
                    <a:pt x="33" y="98"/>
                  </a:lnTo>
                  <a:lnTo>
                    <a:pt x="37" y="137"/>
                  </a:lnTo>
                  <a:lnTo>
                    <a:pt x="35" y="177"/>
                  </a:lnTo>
                  <a:lnTo>
                    <a:pt x="30" y="215"/>
                  </a:lnTo>
                  <a:lnTo>
                    <a:pt x="21" y="250"/>
                  </a:lnTo>
                  <a:lnTo>
                    <a:pt x="8" y="278"/>
                  </a:lnTo>
                  <a:lnTo>
                    <a:pt x="236" y="278"/>
                  </a:lnTo>
                  <a:lnTo>
                    <a:pt x="254" y="252"/>
                  </a:lnTo>
                  <a:lnTo>
                    <a:pt x="267" y="219"/>
                  </a:lnTo>
                  <a:lnTo>
                    <a:pt x="275" y="181"/>
                  </a:lnTo>
                  <a:lnTo>
                    <a:pt x="277" y="142"/>
                  </a:lnTo>
                  <a:lnTo>
                    <a:pt x="274" y="101"/>
                  </a:lnTo>
                  <a:lnTo>
                    <a:pt x="265" y="63"/>
                  </a:lnTo>
                  <a:lnTo>
                    <a:pt x="250" y="30"/>
                  </a:lnTo>
                  <a:lnTo>
                    <a:pt x="22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4"/>
            <p:cNvSpPr>
              <a:spLocks/>
            </p:cNvSpPr>
            <p:nvPr/>
          </p:nvSpPr>
          <p:spPr bwMode="auto">
            <a:xfrm>
              <a:off x="4243388" y="2338388"/>
              <a:ext cx="217487" cy="206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25"/>
                </a:cxn>
                <a:cxn ang="0">
                  <a:pos x="25" y="58"/>
                </a:cxn>
                <a:cxn ang="0">
                  <a:pos x="31" y="92"/>
                </a:cxn>
                <a:cxn ang="0">
                  <a:pos x="35" y="129"/>
                </a:cxn>
                <a:cxn ang="0">
                  <a:pos x="33" y="166"/>
                </a:cxn>
                <a:cxn ang="0">
                  <a:pos x="29" y="201"/>
                </a:cxn>
                <a:cxn ang="0">
                  <a:pos x="21" y="234"/>
                </a:cxn>
                <a:cxn ang="0">
                  <a:pos x="9" y="260"/>
                </a:cxn>
                <a:cxn ang="0">
                  <a:pos x="23" y="260"/>
                </a:cxn>
                <a:cxn ang="0">
                  <a:pos x="38" y="260"/>
                </a:cxn>
                <a:cxn ang="0">
                  <a:pos x="52" y="260"/>
                </a:cxn>
                <a:cxn ang="0">
                  <a:pos x="67" y="260"/>
                </a:cxn>
                <a:cxn ang="0">
                  <a:pos x="81" y="260"/>
                </a:cxn>
                <a:cxn ang="0">
                  <a:pos x="95" y="260"/>
                </a:cxn>
                <a:cxn ang="0">
                  <a:pos x="110" y="260"/>
                </a:cxn>
                <a:cxn ang="0">
                  <a:pos x="123" y="260"/>
                </a:cxn>
                <a:cxn ang="0">
                  <a:pos x="137" y="260"/>
                </a:cxn>
                <a:cxn ang="0">
                  <a:pos x="152" y="260"/>
                </a:cxn>
                <a:cxn ang="0">
                  <a:pos x="166" y="260"/>
                </a:cxn>
                <a:cxn ang="0">
                  <a:pos x="181" y="260"/>
                </a:cxn>
                <a:cxn ang="0">
                  <a:pos x="195" y="260"/>
                </a:cxn>
                <a:cxn ang="0">
                  <a:pos x="209" y="260"/>
                </a:cxn>
                <a:cxn ang="0">
                  <a:pos x="224" y="260"/>
                </a:cxn>
                <a:cxn ang="0">
                  <a:pos x="237" y="260"/>
                </a:cxn>
                <a:cxn ang="0">
                  <a:pos x="254" y="235"/>
                </a:cxn>
                <a:cxn ang="0">
                  <a:pos x="266" y="204"/>
                </a:cxn>
                <a:cxn ang="0">
                  <a:pos x="273" y="169"/>
                </a:cxn>
                <a:cxn ang="0">
                  <a:pos x="274" y="132"/>
                </a:cxn>
                <a:cxn ang="0">
                  <a:pos x="271" y="94"/>
                </a:cxn>
                <a:cxn ang="0">
                  <a:pos x="263" y="60"/>
                </a:cxn>
                <a:cxn ang="0">
                  <a:pos x="249" y="28"/>
                </a:cxn>
                <a:cxn ang="0">
                  <a:pos x="231" y="2"/>
                </a:cxn>
                <a:cxn ang="0">
                  <a:pos x="217" y="2"/>
                </a:cxn>
                <a:cxn ang="0">
                  <a:pos x="202" y="2"/>
                </a:cxn>
                <a:cxn ang="0">
                  <a:pos x="188" y="2"/>
                </a:cxn>
                <a:cxn ang="0">
                  <a:pos x="173" y="1"/>
                </a:cxn>
                <a:cxn ang="0">
                  <a:pos x="159" y="1"/>
                </a:cxn>
                <a:cxn ang="0">
                  <a:pos x="144" y="1"/>
                </a:cxn>
                <a:cxn ang="0">
                  <a:pos x="130" y="1"/>
                </a:cxn>
                <a:cxn ang="0">
                  <a:pos x="115" y="1"/>
                </a:cxn>
                <a:cxn ang="0">
                  <a:pos x="101" y="1"/>
                </a:cxn>
                <a:cxn ang="0">
                  <a:pos x="86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74" h="260">
                  <a:moveTo>
                    <a:pt x="0" y="0"/>
                  </a:moveTo>
                  <a:lnTo>
                    <a:pt x="15" y="25"/>
                  </a:lnTo>
                  <a:lnTo>
                    <a:pt x="25" y="58"/>
                  </a:lnTo>
                  <a:lnTo>
                    <a:pt x="31" y="92"/>
                  </a:lnTo>
                  <a:lnTo>
                    <a:pt x="35" y="129"/>
                  </a:lnTo>
                  <a:lnTo>
                    <a:pt x="33" y="166"/>
                  </a:lnTo>
                  <a:lnTo>
                    <a:pt x="29" y="201"/>
                  </a:lnTo>
                  <a:lnTo>
                    <a:pt x="21" y="234"/>
                  </a:lnTo>
                  <a:lnTo>
                    <a:pt x="9" y="260"/>
                  </a:lnTo>
                  <a:lnTo>
                    <a:pt x="23" y="260"/>
                  </a:lnTo>
                  <a:lnTo>
                    <a:pt x="38" y="260"/>
                  </a:lnTo>
                  <a:lnTo>
                    <a:pt x="52" y="260"/>
                  </a:lnTo>
                  <a:lnTo>
                    <a:pt x="67" y="260"/>
                  </a:lnTo>
                  <a:lnTo>
                    <a:pt x="81" y="260"/>
                  </a:lnTo>
                  <a:lnTo>
                    <a:pt x="95" y="260"/>
                  </a:lnTo>
                  <a:lnTo>
                    <a:pt x="110" y="260"/>
                  </a:lnTo>
                  <a:lnTo>
                    <a:pt x="123" y="260"/>
                  </a:lnTo>
                  <a:lnTo>
                    <a:pt x="137" y="260"/>
                  </a:lnTo>
                  <a:lnTo>
                    <a:pt x="152" y="260"/>
                  </a:lnTo>
                  <a:lnTo>
                    <a:pt x="166" y="260"/>
                  </a:lnTo>
                  <a:lnTo>
                    <a:pt x="181" y="260"/>
                  </a:lnTo>
                  <a:lnTo>
                    <a:pt x="195" y="260"/>
                  </a:lnTo>
                  <a:lnTo>
                    <a:pt x="209" y="260"/>
                  </a:lnTo>
                  <a:lnTo>
                    <a:pt x="224" y="260"/>
                  </a:lnTo>
                  <a:lnTo>
                    <a:pt x="237" y="260"/>
                  </a:lnTo>
                  <a:lnTo>
                    <a:pt x="254" y="235"/>
                  </a:lnTo>
                  <a:lnTo>
                    <a:pt x="266" y="204"/>
                  </a:lnTo>
                  <a:lnTo>
                    <a:pt x="273" y="169"/>
                  </a:lnTo>
                  <a:lnTo>
                    <a:pt x="274" y="132"/>
                  </a:lnTo>
                  <a:lnTo>
                    <a:pt x="271" y="94"/>
                  </a:lnTo>
                  <a:lnTo>
                    <a:pt x="263" y="60"/>
                  </a:lnTo>
                  <a:lnTo>
                    <a:pt x="249" y="28"/>
                  </a:lnTo>
                  <a:lnTo>
                    <a:pt x="231" y="2"/>
                  </a:lnTo>
                  <a:lnTo>
                    <a:pt x="217" y="2"/>
                  </a:lnTo>
                  <a:lnTo>
                    <a:pt x="202" y="2"/>
                  </a:lnTo>
                  <a:lnTo>
                    <a:pt x="188" y="2"/>
                  </a:lnTo>
                  <a:lnTo>
                    <a:pt x="173" y="1"/>
                  </a:lnTo>
                  <a:lnTo>
                    <a:pt x="159" y="1"/>
                  </a:lnTo>
                  <a:lnTo>
                    <a:pt x="144" y="1"/>
                  </a:lnTo>
                  <a:lnTo>
                    <a:pt x="130" y="1"/>
                  </a:lnTo>
                  <a:lnTo>
                    <a:pt x="115" y="1"/>
                  </a:lnTo>
                  <a:lnTo>
                    <a:pt x="101" y="1"/>
                  </a:lnTo>
                  <a:lnTo>
                    <a:pt x="86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4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"/>
            <p:cNvSpPr>
              <a:spLocks/>
            </p:cNvSpPr>
            <p:nvPr/>
          </p:nvSpPr>
          <p:spPr bwMode="auto">
            <a:xfrm>
              <a:off x="4244975" y="2344738"/>
              <a:ext cx="215900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21" y="54"/>
                </a:cxn>
                <a:cxn ang="0">
                  <a:pos x="28" y="86"/>
                </a:cxn>
                <a:cxn ang="0">
                  <a:pos x="31" y="121"/>
                </a:cxn>
                <a:cxn ang="0">
                  <a:pos x="29" y="154"/>
                </a:cxn>
                <a:cxn ang="0">
                  <a:pos x="26" y="188"/>
                </a:cxn>
                <a:cxn ang="0">
                  <a:pos x="18" y="216"/>
                </a:cxn>
                <a:cxn ang="0">
                  <a:pos x="8" y="242"/>
                </a:cxn>
                <a:cxn ang="0">
                  <a:pos x="21" y="242"/>
                </a:cxn>
                <a:cxn ang="0">
                  <a:pos x="36" y="242"/>
                </a:cxn>
                <a:cxn ang="0">
                  <a:pos x="50" y="242"/>
                </a:cxn>
                <a:cxn ang="0">
                  <a:pos x="65" y="242"/>
                </a:cxn>
                <a:cxn ang="0">
                  <a:pos x="79" y="242"/>
                </a:cxn>
                <a:cxn ang="0">
                  <a:pos x="93" y="242"/>
                </a:cxn>
                <a:cxn ang="0">
                  <a:pos x="108" y="242"/>
                </a:cxn>
                <a:cxn ang="0">
                  <a:pos x="122" y="242"/>
                </a:cxn>
                <a:cxn ang="0">
                  <a:pos x="137" y="242"/>
                </a:cxn>
                <a:cxn ang="0">
                  <a:pos x="150" y="242"/>
                </a:cxn>
                <a:cxn ang="0">
                  <a:pos x="164" y="242"/>
                </a:cxn>
                <a:cxn ang="0">
                  <a:pos x="179" y="242"/>
                </a:cxn>
                <a:cxn ang="0">
                  <a:pos x="193" y="242"/>
                </a:cxn>
                <a:cxn ang="0">
                  <a:pos x="208" y="242"/>
                </a:cxn>
                <a:cxn ang="0">
                  <a:pos x="222" y="242"/>
                </a:cxn>
                <a:cxn ang="0">
                  <a:pos x="237" y="242"/>
                </a:cxn>
                <a:cxn ang="0">
                  <a:pos x="252" y="219"/>
                </a:cxn>
                <a:cxn ang="0">
                  <a:pos x="262" y="190"/>
                </a:cxn>
                <a:cxn ang="0">
                  <a:pos x="269" y="158"/>
                </a:cxn>
                <a:cxn ang="0">
                  <a:pos x="270" y="123"/>
                </a:cxn>
                <a:cxn ang="0">
                  <a:pos x="268" y="89"/>
                </a:cxn>
                <a:cxn ang="0">
                  <a:pos x="260" y="55"/>
                </a:cxn>
                <a:cxn ang="0">
                  <a:pos x="248" y="27"/>
                </a:cxn>
                <a:cxn ang="0">
                  <a:pos x="231" y="2"/>
                </a:cxn>
                <a:cxn ang="0">
                  <a:pos x="216" y="2"/>
                </a:cxn>
                <a:cxn ang="0">
                  <a:pos x="202" y="2"/>
                </a:cxn>
                <a:cxn ang="0">
                  <a:pos x="187" y="2"/>
                </a:cxn>
                <a:cxn ang="0">
                  <a:pos x="174" y="2"/>
                </a:cxn>
                <a:cxn ang="0">
                  <a:pos x="159" y="2"/>
                </a:cxn>
                <a:cxn ang="0">
                  <a:pos x="145" y="2"/>
                </a:cxn>
                <a:cxn ang="0">
                  <a:pos x="130" y="2"/>
                </a:cxn>
                <a:cxn ang="0">
                  <a:pos x="116" y="1"/>
                </a:cxn>
                <a:cxn ang="0">
                  <a:pos x="101" y="1"/>
                </a:cxn>
                <a:cxn ang="0">
                  <a:pos x="86" y="1"/>
                </a:cxn>
                <a:cxn ang="0">
                  <a:pos x="72" y="1"/>
                </a:cxn>
                <a:cxn ang="0">
                  <a:pos x="57" y="1"/>
                </a:cxn>
                <a:cxn ang="0">
                  <a:pos x="43" y="1"/>
                </a:cxn>
                <a:cxn ang="0">
                  <a:pos x="28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70" h="242">
                  <a:moveTo>
                    <a:pt x="0" y="0"/>
                  </a:moveTo>
                  <a:lnTo>
                    <a:pt x="12" y="24"/>
                  </a:lnTo>
                  <a:lnTo>
                    <a:pt x="21" y="54"/>
                  </a:lnTo>
                  <a:lnTo>
                    <a:pt x="28" y="86"/>
                  </a:lnTo>
                  <a:lnTo>
                    <a:pt x="31" y="121"/>
                  </a:lnTo>
                  <a:lnTo>
                    <a:pt x="29" y="154"/>
                  </a:lnTo>
                  <a:lnTo>
                    <a:pt x="26" y="188"/>
                  </a:lnTo>
                  <a:lnTo>
                    <a:pt x="18" y="216"/>
                  </a:lnTo>
                  <a:lnTo>
                    <a:pt x="8" y="242"/>
                  </a:lnTo>
                  <a:lnTo>
                    <a:pt x="21" y="242"/>
                  </a:lnTo>
                  <a:lnTo>
                    <a:pt x="36" y="242"/>
                  </a:lnTo>
                  <a:lnTo>
                    <a:pt x="50" y="242"/>
                  </a:lnTo>
                  <a:lnTo>
                    <a:pt x="65" y="242"/>
                  </a:lnTo>
                  <a:lnTo>
                    <a:pt x="79" y="242"/>
                  </a:lnTo>
                  <a:lnTo>
                    <a:pt x="93" y="242"/>
                  </a:lnTo>
                  <a:lnTo>
                    <a:pt x="108" y="242"/>
                  </a:lnTo>
                  <a:lnTo>
                    <a:pt x="122" y="242"/>
                  </a:lnTo>
                  <a:lnTo>
                    <a:pt x="137" y="242"/>
                  </a:lnTo>
                  <a:lnTo>
                    <a:pt x="150" y="242"/>
                  </a:lnTo>
                  <a:lnTo>
                    <a:pt x="164" y="242"/>
                  </a:lnTo>
                  <a:lnTo>
                    <a:pt x="179" y="242"/>
                  </a:lnTo>
                  <a:lnTo>
                    <a:pt x="193" y="242"/>
                  </a:lnTo>
                  <a:lnTo>
                    <a:pt x="208" y="242"/>
                  </a:lnTo>
                  <a:lnTo>
                    <a:pt x="222" y="242"/>
                  </a:lnTo>
                  <a:lnTo>
                    <a:pt x="237" y="242"/>
                  </a:lnTo>
                  <a:lnTo>
                    <a:pt x="252" y="219"/>
                  </a:lnTo>
                  <a:lnTo>
                    <a:pt x="262" y="190"/>
                  </a:lnTo>
                  <a:lnTo>
                    <a:pt x="269" y="158"/>
                  </a:lnTo>
                  <a:lnTo>
                    <a:pt x="270" y="123"/>
                  </a:lnTo>
                  <a:lnTo>
                    <a:pt x="268" y="89"/>
                  </a:lnTo>
                  <a:lnTo>
                    <a:pt x="260" y="55"/>
                  </a:lnTo>
                  <a:lnTo>
                    <a:pt x="248" y="27"/>
                  </a:lnTo>
                  <a:lnTo>
                    <a:pt x="231" y="2"/>
                  </a:lnTo>
                  <a:lnTo>
                    <a:pt x="216" y="2"/>
                  </a:lnTo>
                  <a:lnTo>
                    <a:pt x="202" y="2"/>
                  </a:lnTo>
                  <a:lnTo>
                    <a:pt x="187" y="2"/>
                  </a:lnTo>
                  <a:lnTo>
                    <a:pt x="174" y="2"/>
                  </a:lnTo>
                  <a:lnTo>
                    <a:pt x="159" y="2"/>
                  </a:lnTo>
                  <a:lnTo>
                    <a:pt x="145" y="2"/>
                  </a:lnTo>
                  <a:lnTo>
                    <a:pt x="130" y="2"/>
                  </a:lnTo>
                  <a:lnTo>
                    <a:pt x="116" y="1"/>
                  </a:lnTo>
                  <a:lnTo>
                    <a:pt x="101" y="1"/>
                  </a:lnTo>
                  <a:lnTo>
                    <a:pt x="86" y="1"/>
                  </a:lnTo>
                  <a:lnTo>
                    <a:pt x="72" y="1"/>
                  </a:lnTo>
                  <a:lnTo>
                    <a:pt x="57" y="1"/>
                  </a:lnTo>
                  <a:lnTo>
                    <a:pt x="43" y="1"/>
                  </a:lnTo>
                  <a:lnTo>
                    <a:pt x="28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6"/>
            <p:cNvSpPr>
              <a:spLocks/>
            </p:cNvSpPr>
            <p:nvPr/>
          </p:nvSpPr>
          <p:spPr bwMode="auto">
            <a:xfrm>
              <a:off x="4248150" y="2352675"/>
              <a:ext cx="212725" cy="1762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3"/>
                </a:cxn>
                <a:cxn ang="0">
                  <a:pos x="21" y="50"/>
                </a:cxn>
                <a:cxn ang="0">
                  <a:pos x="25" y="80"/>
                </a:cxn>
                <a:cxn ang="0">
                  <a:pos x="28" y="111"/>
                </a:cxn>
                <a:cxn ang="0">
                  <a:pos x="26" y="142"/>
                </a:cxn>
                <a:cxn ang="0">
                  <a:pos x="23" y="172"/>
                </a:cxn>
                <a:cxn ang="0">
                  <a:pos x="16" y="199"/>
                </a:cxn>
                <a:cxn ang="0">
                  <a:pos x="7" y="222"/>
                </a:cxn>
                <a:cxn ang="0">
                  <a:pos x="22" y="222"/>
                </a:cxn>
                <a:cxn ang="0">
                  <a:pos x="36" y="222"/>
                </a:cxn>
                <a:cxn ang="0">
                  <a:pos x="51" y="222"/>
                </a:cxn>
                <a:cxn ang="0">
                  <a:pos x="65" y="222"/>
                </a:cxn>
                <a:cxn ang="0">
                  <a:pos x="79" y="222"/>
                </a:cxn>
                <a:cxn ang="0">
                  <a:pos x="93" y="222"/>
                </a:cxn>
                <a:cxn ang="0">
                  <a:pos x="108" y="222"/>
                </a:cxn>
                <a:cxn ang="0">
                  <a:pos x="122" y="222"/>
                </a:cxn>
                <a:cxn ang="0">
                  <a:pos x="136" y="222"/>
                </a:cxn>
                <a:cxn ang="0">
                  <a:pos x="151" y="222"/>
                </a:cxn>
                <a:cxn ang="0">
                  <a:pos x="165" y="222"/>
                </a:cxn>
                <a:cxn ang="0">
                  <a:pos x="180" y="222"/>
                </a:cxn>
                <a:cxn ang="0">
                  <a:pos x="194" y="222"/>
                </a:cxn>
                <a:cxn ang="0">
                  <a:pos x="209" y="222"/>
                </a:cxn>
                <a:cxn ang="0">
                  <a:pos x="222" y="222"/>
                </a:cxn>
                <a:cxn ang="0">
                  <a:pos x="237" y="222"/>
                </a:cxn>
                <a:cxn ang="0">
                  <a:pos x="251" y="202"/>
                </a:cxn>
                <a:cxn ang="0">
                  <a:pos x="260" y="175"/>
                </a:cxn>
                <a:cxn ang="0">
                  <a:pos x="266" y="145"/>
                </a:cxn>
                <a:cxn ang="0">
                  <a:pos x="267" y="114"/>
                </a:cxn>
                <a:cxn ang="0">
                  <a:pos x="265" y="82"/>
                </a:cxn>
                <a:cxn ang="0">
                  <a:pos x="258" y="52"/>
                </a:cxn>
                <a:cxn ang="0">
                  <a:pos x="247" y="24"/>
                </a:cxn>
                <a:cxn ang="0">
                  <a:pos x="232" y="3"/>
                </a:cxn>
                <a:cxn ang="0">
                  <a:pos x="217" y="3"/>
                </a:cxn>
                <a:cxn ang="0">
                  <a:pos x="203" y="3"/>
                </a:cxn>
                <a:cxn ang="0">
                  <a:pos x="188" y="1"/>
                </a:cxn>
                <a:cxn ang="0">
                  <a:pos x="174" y="1"/>
                </a:cxn>
                <a:cxn ang="0">
                  <a:pos x="159" y="1"/>
                </a:cxn>
                <a:cxn ang="0">
                  <a:pos x="145" y="1"/>
                </a:cxn>
                <a:cxn ang="0">
                  <a:pos x="130" y="1"/>
                </a:cxn>
                <a:cxn ang="0">
                  <a:pos x="116" y="1"/>
                </a:cxn>
                <a:cxn ang="0">
                  <a:pos x="101" y="0"/>
                </a:cxn>
                <a:cxn ang="0">
                  <a:pos x="86" y="0"/>
                </a:cxn>
                <a:cxn ang="0">
                  <a:pos x="73" y="0"/>
                </a:cxn>
                <a:cxn ang="0">
                  <a:pos x="58" y="0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7" h="222">
                  <a:moveTo>
                    <a:pt x="0" y="0"/>
                  </a:moveTo>
                  <a:lnTo>
                    <a:pt x="12" y="23"/>
                  </a:lnTo>
                  <a:lnTo>
                    <a:pt x="21" y="50"/>
                  </a:lnTo>
                  <a:lnTo>
                    <a:pt x="25" y="80"/>
                  </a:lnTo>
                  <a:lnTo>
                    <a:pt x="28" y="111"/>
                  </a:lnTo>
                  <a:lnTo>
                    <a:pt x="26" y="142"/>
                  </a:lnTo>
                  <a:lnTo>
                    <a:pt x="23" y="172"/>
                  </a:lnTo>
                  <a:lnTo>
                    <a:pt x="16" y="199"/>
                  </a:lnTo>
                  <a:lnTo>
                    <a:pt x="7" y="222"/>
                  </a:lnTo>
                  <a:lnTo>
                    <a:pt x="22" y="222"/>
                  </a:lnTo>
                  <a:lnTo>
                    <a:pt x="36" y="222"/>
                  </a:lnTo>
                  <a:lnTo>
                    <a:pt x="51" y="222"/>
                  </a:lnTo>
                  <a:lnTo>
                    <a:pt x="65" y="222"/>
                  </a:lnTo>
                  <a:lnTo>
                    <a:pt x="79" y="222"/>
                  </a:lnTo>
                  <a:lnTo>
                    <a:pt x="93" y="222"/>
                  </a:lnTo>
                  <a:lnTo>
                    <a:pt x="108" y="222"/>
                  </a:lnTo>
                  <a:lnTo>
                    <a:pt x="122" y="222"/>
                  </a:lnTo>
                  <a:lnTo>
                    <a:pt x="136" y="222"/>
                  </a:lnTo>
                  <a:lnTo>
                    <a:pt x="151" y="222"/>
                  </a:lnTo>
                  <a:lnTo>
                    <a:pt x="165" y="222"/>
                  </a:lnTo>
                  <a:lnTo>
                    <a:pt x="180" y="222"/>
                  </a:lnTo>
                  <a:lnTo>
                    <a:pt x="194" y="222"/>
                  </a:lnTo>
                  <a:lnTo>
                    <a:pt x="209" y="222"/>
                  </a:lnTo>
                  <a:lnTo>
                    <a:pt x="222" y="222"/>
                  </a:lnTo>
                  <a:lnTo>
                    <a:pt x="237" y="222"/>
                  </a:lnTo>
                  <a:lnTo>
                    <a:pt x="251" y="202"/>
                  </a:lnTo>
                  <a:lnTo>
                    <a:pt x="260" y="175"/>
                  </a:lnTo>
                  <a:lnTo>
                    <a:pt x="266" y="145"/>
                  </a:lnTo>
                  <a:lnTo>
                    <a:pt x="267" y="114"/>
                  </a:lnTo>
                  <a:lnTo>
                    <a:pt x="265" y="82"/>
                  </a:lnTo>
                  <a:lnTo>
                    <a:pt x="258" y="52"/>
                  </a:lnTo>
                  <a:lnTo>
                    <a:pt x="247" y="24"/>
                  </a:lnTo>
                  <a:lnTo>
                    <a:pt x="232" y="3"/>
                  </a:lnTo>
                  <a:lnTo>
                    <a:pt x="217" y="3"/>
                  </a:lnTo>
                  <a:lnTo>
                    <a:pt x="203" y="3"/>
                  </a:lnTo>
                  <a:lnTo>
                    <a:pt x="188" y="1"/>
                  </a:lnTo>
                  <a:lnTo>
                    <a:pt x="174" y="1"/>
                  </a:lnTo>
                  <a:lnTo>
                    <a:pt x="159" y="1"/>
                  </a:lnTo>
                  <a:lnTo>
                    <a:pt x="145" y="1"/>
                  </a:lnTo>
                  <a:lnTo>
                    <a:pt x="130" y="1"/>
                  </a:lnTo>
                  <a:lnTo>
                    <a:pt x="116" y="1"/>
                  </a:lnTo>
                  <a:lnTo>
                    <a:pt x="101" y="0"/>
                  </a:lnTo>
                  <a:lnTo>
                    <a:pt x="86" y="0"/>
                  </a:lnTo>
                  <a:lnTo>
                    <a:pt x="73" y="0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63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7"/>
            <p:cNvSpPr>
              <a:spLocks/>
            </p:cNvSpPr>
            <p:nvPr/>
          </p:nvSpPr>
          <p:spPr bwMode="auto">
            <a:xfrm>
              <a:off x="4251325" y="2357438"/>
              <a:ext cx="209550" cy="163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46"/>
                </a:cxn>
                <a:cxn ang="0">
                  <a:pos x="25" y="103"/>
                </a:cxn>
                <a:cxn ang="0">
                  <a:pos x="21" y="159"/>
                </a:cxn>
                <a:cxn ang="0">
                  <a:pos x="7" y="205"/>
                </a:cxn>
                <a:cxn ang="0">
                  <a:pos x="21" y="205"/>
                </a:cxn>
                <a:cxn ang="0">
                  <a:pos x="36" y="205"/>
                </a:cxn>
                <a:cxn ang="0">
                  <a:pos x="50" y="205"/>
                </a:cxn>
                <a:cxn ang="0">
                  <a:pos x="65" y="205"/>
                </a:cxn>
                <a:cxn ang="0">
                  <a:pos x="79" y="205"/>
                </a:cxn>
                <a:cxn ang="0">
                  <a:pos x="94" y="205"/>
                </a:cxn>
                <a:cxn ang="0">
                  <a:pos x="108" y="205"/>
                </a:cxn>
                <a:cxn ang="0">
                  <a:pos x="123" y="205"/>
                </a:cxn>
                <a:cxn ang="0">
                  <a:pos x="136" y="205"/>
                </a:cxn>
                <a:cxn ang="0">
                  <a:pos x="151" y="205"/>
                </a:cxn>
                <a:cxn ang="0">
                  <a:pos x="165" y="205"/>
                </a:cxn>
                <a:cxn ang="0">
                  <a:pos x="180" y="205"/>
                </a:cxn>
                <a:cxn ang="0">
                  <a:pos x="194" y="205"/>
                </a:cxn>
                <a:cxn ang="0">
                  <a:pos x="209" y="205"/>
                </a:cxn>
                <a:cxn ang="0">
                  <a:pos x="223" y="205"/>
                </a:cxn>
                <a:cxn ang="0">
                  <a:pos x="238" y="205"/>
                </a:cxn>
                <a:cxn ang="0">
                  <a:pos x="249" y="185"/>
                </a:cxn>
                <a:cxn ang="0">
                  <a:pos x="259" y="162"/>
                </a:cxn>
                <a:cxn ang="0">
                  <a:pos x="263" y="135"/>
                </a:cxn>
                <a:cxn ang="0">
                  <a:pos x="264" y="106"/>
                </a:cxn>
                <a:cxn ang="0">
                  <a:pos x="262" y="76"/>
                </a:cxn>
                <a:cxn ang="0">
                  <a:pos x="256" y="49"/>
                </a:cxn>
                <a:cxn ang="0">
                  <a:pos x="247" y="23"/>
                </a:cxn>
                <a:cxn ang="0">
                  <a:pos x="233" y="4"/>
                </a:cxn>
                <a:cxn ang="0">
                  <a:pos x="218" y="4"/>
                </a:cxn>
                <a:cxn ang="0">
                  <a:pos x="204" y="3"/>
                </a:cxn>
                <a:cxn ang="0">
                  <a:pos x="189" y="3"/>
                </a:cxn>
                <a:cxn ang="0">
                  <a:pos x="174" y="3"/>
                </a:cxn>
                <a:cxn ang="0">
                  <a:pos x="161" y="3"/>
                </a:cxn>
                <a:cxn ang="0">
                  <a:pos x="146" y="1"/>
                </a:cxn>
                <a:cxn ang="0">
                  <a:pos x="131" y="1"/>
                </a:cxn>
                <a:cxn ang="0">
                  <a:pos x="117" y="1"/>
                </a:cxn>
                <a:cxn ang="0">
                  <a:pos x="102" y="1"/>
                </a:cxn>
                <a:cxn ang="0">
                  <a:pos x="87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4" h="205">
                  <a:moveTo>
                    <a:pt x="0" y="0"/>
                  </a:moveTo>
                  <a:lnTo>
                    <a:pt x="18" y="46"/>
                  </a:lnTo>
                  <a:lnTo>
                    <a:pt x="25" y="103"/>
                  </a:lnTo>
                  <a:lnTo>
                    <a:pt x="21" y="159"/>
                  </a:lnTo>
                  <a:lnTo>
                    <a:pt x="7" y="205"/>
                  </a:lnTo>
                  <a:lnTo>
                    <a:pt x="21" y="205"/>
                  </a:lnTo>
                  <a:lnTo>
                    <a:pt x="36" y="205"/>
                  </a:lnTo>
                  <a:lnTo>
                    <a:pt x="50" y="205"/>
                  </a:lnTo>
                  <a:lnTo>
                    <a:pt x="65" y="205"/>
                  </a:lnTo>
                  <a:lnTo>
                    <a:pt x="79" y="205"/>
                  </a:lnTo>
                  <a:lnTo>
                    <a:pt x="94" y="205"/>
                  </a:lnTo>
                  <a:lnTo>
                    <a:pt x="108" y="205"/>
                  </a:lnTo>
                  <a:lnTo>
                    <a:pt x="123" y="205"/>
                  </a:lnTo>
                  <a:lnTo>
                    <a:pt x="136" y="205"/>
                  </a:lnTo>
                  <a:lnTo>
                    <a:pt x="151" y="205"/>
                  </a:lnTo>
                  <a:lnTo>
                    <a:pt x="165" y="205"/>
                  </a:lnTo>
                  <a:lnTo>
                    <a:pt x="180" y="205"/>
                  </a:lnTo>
                  <a:lnTo>
                    <a:pt x="194" y="205"/>
                  </a:lnTo>
                  <a:lnTo>
                    <a:pt x="209" y="205"/>
                  </a:lnTo>
                  <a:lnTo>
                    <a:pt x="223" y="205"/>
                  </a:lnTo>
                  <a:lnTo>
                    <a:pt x="238" y="205"/>
                  </a:lnTo>
                  <a:lnTo>
                    <a:pt x="249" y="185"/>
                  </a:lnTo>
                  <a:lnTo>
                    <a:pt x="259" y="162"/>
                  </a:lnTo>
                  <a:lnTo>
                    <a:pt x="263" y="135"/>
                  </a:lnTo>
                  <a:lnTo>
                    <a:pt x="264" y="106"/>
                  </a:lnTo>
                  <a:lnTo>
                    <a:pt x="262" y="76"/>
                  </a:lnTo>
                  <a:lnTo>
                    <a:pt x="256" y="49"/>
                  </a:lnTo>
                  <a:lnTo>
                    <a:pt x="247" y="23"/>
                  </a:lnTo>
                  <a:lnTo>
                    <a:pt x="233" y="4"/>
                  </a:lnTo>
                  <a:lnTo>
                    <a:pt x="218" y="4"/>
                  </a:lnTo>
                  <a:lnTo>
                    <a:pt x="204" y="3"/>
                  </a:lnTo>
                  <a:lnTo>
                    <a:pt x="189" y="3"/>
                  </a:lnTo>
                  <a:lnTo>
                    <a:pt x="174" y="3"/>
                  </a:lnTo>
                  <a:lnTo>
                    <a:pt x="161" y="3"/>
                  </a:lnTo>
                  <a:lnTo>
                    <a:pt x="146" y="1"/>
                  </a:lnTo>
                  <a:lnTo>
                    <a:pt x="131" y="1"/>
                  </a:lnTo>
                  <a:lnTo>
                    <a:pt x="117" y="1"/>
                  </a:lnTo>
                  <a:lnTo>
                    <a:pt x="102" y="1"/>
                  </a:lnTo>
                  <a:lnTo>
                    <a:pt x="87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6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"/>
            <p:cNvSpPr>
              <a:spLocks/>
            </p:cNvSpPr>
            <p:nvPr/>
          </p:nvSpPr>
          <p:spPr bwMode="auto">
            <a:xfrm>
              <a:off x="4252913" y="2365375"/>
              <a:ext cx="207962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43"/>
                </a:cxn>
                <a:cxn ang="0">
                  <a:pos x="22" y="94"/>
                </a:cxn>
                <a:cxn ang="0">
                  <a:pos x="18" y="144"/>
                </a:cxn>
                <a:cxn ang="0">
                  <a:pos x="7" y="186"/>
                </a:cxn>
                <a:cxn ang="0">
                  <a:pos x="22" y="186"/>
                </a:cxn>
                <a:cxn ang="0">
                  <a:pos x="35" y="186"/>
                </a:cxn>
                <a:cxn ang="0">
                  <a:pos x="50" y="186"/>
                </a:cxn>
                <a:cxn ang="0">
                  <a:pos x="64" y="186"/>
                </a:cxn>
                <a:cxn ang="0">
                  <a:pos x="79" y="186"/>
                </a:cxn>
                <a:cxn ang="0">
                  <a:pos x="93" y="186"/>
                </a:cxn>
                <a:cxn ang="0">
                  <a:pos x="108" y="186"/>
                </a:cxn>
                <a:cxn ang="0">
                  <a:pos x="123" y="186"/>
                </a:cxn>
                <a:cxn ang="0">
                  <a:pos x="137" y="186"/>
                </a:cxn>
                <a:cxn ang="0">
                  <a:pos x="152" y="186"/>
                </a:cxn>
                <a:cxn ang="0">
                  <a:pos x="166" y="186"/>
                </a:cxn>
                <a:cxn ang="0">
                  <a:pos x="181" y="186"/>
                </a:cxn>
                <a:cxn ang="0">
                  <a:pos x="194" y="186"/>
                </a:cxn>
                <a:cxn ang="0">
                  <a:pos x="209" y="186"/>
                </a:cxn>
                <a:cxn ang="0">
                  <a:pos x="223" y="186"/>
                </a:cxn>
                <a:cxn ang="0">
                  <a:pos x="238" y="186"/>
                </a:cxn>
                <a:cxn ang="0">
                  <a:pos x="249" y="168"/>
                </a:cxn>
                <a:cxn ang="0">
                  <a:pos x="256" y="147"/>
                </a:cxn>
                <a:cxn ang="0">
                  <a:pos x="260" y="122"/>
                </a:cxn>
                <a:cxn ang="0">
                  <a:pos x="261" y="96"/>
                </a:cxn>
                <a:cxn ang="0">
                  <a:pos x="259" y="69"/>
                </a:cxn>
                <a:cxn ang="0">
                  <a:pos x="254" y="44"/>
                </a:cxn>
                <a:cxn ang="0">
                  <a:pos x="245" y="21"/>
                </a:cxn>
                <a:cxn ang="0">
                  <a:pos x="234" y="3"/>
                </a:cxn>
                <a:cxn ang="0">
                  <a:pos x="219" y="3"/>
                </a:cxn>
                <a:cxn ang="0">
                  <a:pos x="205" y="3"/>
                </a:cxn>
                <a:cxn ang="0">
                  <a:pos x="190" y="3"/>
                </a:cxn>
                <a:cxn ang="0">
                  <a:pos x="175" y="3"/>
                </a:cxn>
                <a:cxn ang="0">
                  <a:pos x="160" y="3"/>
                </a:cxn>
                <a:cxn ang="0">
                  <a:pos x="146" y="3"/>
                </a:cxn>
                <a:cxn ang="0">
                  <a:pos x="131" y="3"/>
                </a:cxn>
                <a:cxn ang="0">
                  <a:pos x="117" y="2"/>
                </a:cxn>
                <a:cxn ang="0">
                  <a:pos x="102" y="2"/>
                </a:cxn>
                <a:cxn ang="0">
                  <a:pos x="87" y="2"/>
                </a:cxn>
                <a:cxn ang="0">
                  <a:pos x="73" y="2"/>
                </a:cxn>
                <a:cxn ang="0">
                  <a:pos x="59" y="2"/>
                </a:cxn>
                <a:cxn ang="0">
                  <a:pos x="44" y="2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61" h="186">
                  <a:moveTo>
                    <a:pt x="0" y="0"/>
                  </a:moveTo>
                  <a:lnTo>
                    <a:pt x="16" y="43"/>
                  </a:lnTo>
                  <a:lnTo>
                    <a:pt x="22" y="94"/>
                  </a:lnTo>
                  <a:lnTo>
                    <a:pt x="18" y="144"/>
                  </a:lnTo>
                  <a:lnTo>
                    <a:pt x="7" y="186"/>
                  </a:lnTo>
                  <a:lnTo>
                    <a:pt x="22" y="186"/>
                  </a:lnTo>
                  <a:lnTo>
                    <a:pt x="35" y="186"/>
                  </a:lnTo>
                  <a:lnTo>
                    <a:pt x="50" y="186"/>
                  </a:lnTo>
                  <a:lnTo>
                    <a:pt x="64" y="186"/>
                  </a:lnTo>
                  <a:lnTo>
                    <a:pt x="79" y="186"/>
                  </a:lnTo>
                  <a:lnTo>
                    <a:pt x="93" y="186"/>
                  </a:lnTo>
                  <a:lnTo>
                    <a:pt x="108" y="186"/>
                  </a:lnTo>
                  <a:lnTo>
                    <a:pt x="123" y="186"/>
                  </a:lnTo>
                  <a:lnTo>
                    <a:pt x="137" y="186"/>
                  </a:lnTo>
                  <a:lnTo>
                    <a:pt x="152" y="186"/>
                  </a:lnTo>
                  <a:lnTo>
                    <a:pt x="166" y="186"/>
                  </a:lnTo>
                  <a:lnTo>
                    <a:pt x="181" y="186"/>
                  </a:lnTo>
                  <a:lnTo>
                    <a:pt x="194" y="186"/>
                  </a:lnTo>
                  <a:lnTo>
                    <a:pt x="209" y="186"/>
                  </a:lnTo>
                  <a:lnTo>
                    <a:pt x="223" y="186"/>
                  </a:lnTo>
                  <a:lnTo>
                    <a:pt x="238" y="186"/>
                  </a:lnTo>
                  <a:lnTo>
                    <a:pt x="249" y="168"/>
                  </a:lnTo>
                  <a:lnTo>
                    <a:pt x="256" y="147"/>
                  </a:lnTo>
                  <a:lnTo>
                    <a:pt x="260" y="122"/>
                  </a:lnTo>
                  <a:lnTo>
                    <a:pt x="261" y="96"/>
                  </a:lnTo>
                  <a:lnTo>
                    <a:pt x="259" y="69"/>
                  </a:lnTo>
                  <a:lnTo>
                    <a:pt x="254" y="44"/>
                  </a:lnTo>
                  <a:lnTo>
                    <a:pt x="245" y="21"/>
                  </a:lnTo>
                  <a:lnTo>
                    <a:pt x="234" y="3"/>
                  </a:lnTo>
                  <a:lnTo>
                    <a:pt x="219" y="3"/>
                  </a:lnTo>
                  <a:lnTo>
                    <a:pt x="205" y="3"/>
                  </a:lnTo>
                  <a:lnTo>
                    <a:pt x="190" y="3"/>
                  </a:lnTo>
                  <a:lnTo>
                    <a:pt x="175" y="3"/>
                  </a:lnTo>
                  <a:lnTo>
                    <a:pt x="160" y="3"/>
                  </a:lnTo>
                  <a:lnTo>
                    <a:pt x="146" y="3"/>
                  </a:lnTo>
                  <a:lnTo>
                    <a:pt x="131" y="3"/>
                  </a:lnTo>
                  <a:lnTo>
                    <a:pt x="117" y="2"/>
                  </a:lnTo>
                  <a:lnTo>
                    <a:pt x="102" y="2"/>
                  </a:lnTo>
                  <a:lnTo>
                    <a:pt x="87" y="2"/>
                  </a:lnTo>
                  <a:lnTo>
                    <a:pt x="73" y="2"/>
                  </a:lnTo>
                  <a:lnTo>
                    <a:pt x="59" y="2"/>
                  </a:lnTo>
                  <a:lnTo>
                    <a:pt x="44" y="2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77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"/>
            <p:cNvSpPr>
              <a:spLocks/>
            </p:cNvSpPr>
            <p:nvPr/>
          </p:nvSpPr>
          <p:spPr bwMode="auto">
            <a:xfrm>
              <a:off x="4256088" y="2371725"/>
              <a:ext cx="204787" cy="131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39"/>
                </a:cxn>
                <a:cxn ang="0">
                  <a:pos x="19" y="84"/>
                </a:cxn>
                <a:cxn ang="0">
                  <a:pos x="16" y="129"/>
                </a:cxn>
                <a:cxn ang="0">
                  <a:pos x="6" y="165"/>
                </a:cxn>
                <a:cxn ang="0">
                  <a:pos x="21" y="165"/>
                </a:cxn>
                <a:cxn ang="0">
                  <a:pos x="35" y="165"/>
                </a:cxn>
                <a:cxn ang="0">
                  <a:pos x="50" y="165"/>
                </a:cxn>
                <a:cxn ang="0">
                  <a:pos x="64" y="165"/>
                </a:cxn>
                <a:cxn ang="0">
                  <a:pos x="79" y="165"/>
                </a:cxn>
                <a:cxn ang="0">
                  <a:pos x="94" y="165"/>
                </a:cxn>
                <a:cxn ang="0">
                  <a:pos x="107" y="165"/>
                </a:cxn>
                <a:cxn ang="0">
                  <a:pos x="122" y="165"/>
                </a:cxn>
                <a:cxn ang="0">
                  <a:pos x="137" y="165"/>
                </a:cxn>
                <a:cxn ang="0">
                  <a:pos x="151" y="165"/>
                </a:cxn>
                <a:cxn ang="0">
                  <a:pos x="166" y="165"/>
                </a:cxn>
                <a:cxn ang="0">
                  <a:pos x="181" y="165"/>
                </a:cxn>
                <a:cxn ang="0">
                  <a:pos x="195" y="165"/>
                </a:cxn>
                <a:cxn ang="0">
                  <a:pos x="210" y="165"/>
                </a:cxn>
                <a:cxn ang="0">
                  <a:pos x="224" y="165"/>
                </a:cxn>
                <a:cxn ang="0">
                  <a:pos x="239" y="165"/>
                </a:cxn>
                <a:cxn ang="0">
                  <a:pos x="254" y="131"/>
                </a:cxn>
                <a:cxn ang="0">
                  <a:pos x="258" y="85"/>
                </a:cxn>
                <a:cxn ang="0">
                  <a:pos x="251" y="39"/>
                </a:cxn>
                <a:cxn ang="0">
                  <a:pos x="234" y="2"/>
                </a:cxn>
                <a:cxn ang="0">
                  <a:pos x="219" y="2"/>
                </a:cxn>
                <a:cxn ang="0">
                  <a:pos x="205" y="2"/>
                </a:cxn>
                <a:cxn ang="0">
                  <a:pos x="190" y="1"/>
                </a:cxn>
                <a:cxn ang="0">
                  <a:pos x="175" y="1"/>
                </a:cxn>
                <a:cxn ang="0">
                  <a:pos x="160" y="1"/>
                </a:cxn>
                <a:cxn ang="0">
                  <a:pos x="147" y="1"/>
                </a:cxn>
                <a:cxn ang="0">
                  <a:pos x="132" y="1"/>
                </a:cxn>
                <a:cxn ang="0">
                  <a:pos x="118" y="1"/>
                </a:cxn>
                <a:cxn ang="0">
                  <a:pos x="103" y="0"/>
                </a:cxn>
                <a:cxn ang="0">
                  <a:pos x="88" y="0"/>
                </a:cxn>
                <a:cxn ang="0">
                  <a:pos x="74" y="0"/>
                </a:cxn>
                <a:cxn ang="0">
                  <a:pos x="59" y="0"/>
                </a:cxn>
                <a:cxn ang="0">
                  <a:pos x="44" y="0"/>
                </a:cxn>
                <a:cxn ang="0">
                  <a:pos x="29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8" h="165">
                  <a:moveTo>
                    <a:pt x="0" y="0"/>
                  </a:moveTo>
                  <a:lnTo>
                    <a:pt x="14" y="39"/>
                  </a:lnTo>
                  <a:lnTo>
                    <a:pt x="19" y="84"/>
                  </a:lnTo>
                  <a:lnTo>
                    <a:pt x="16" y="129"/>
                  </a:lnTo>
                  <a:lnTo>
                    <a:pt x="6" y="165"/>
                  </a:lnTo>
                  <a:lnTo>
                    <a:pt x="21" y="165"/>
                  </a:lnTo>
                  <a:lnTo>
                    <a:pt x="35" y="165"/>
                  </a:lnTo>
                  <a:lnTo>
                    <a:pt x="50" y="165"/>
                  </a:lnTo>
                  <a:lnTo>
                    <a:pt x="64" y="165"/>
                  </a:lnTo>
                  <a:lnTo>
                    <a:pt x="79" y="165"/>
                  </a:lnTo>
                  <a:lnTo>
                    <a:pt x="94" y="165"/>
                  </a:lnTo>
                  <a:lnTo>
                    <a:pt x="107" y="165"/>
                  </a:lnTo>
                  <a:lnTo>
                    <a:pt x="122" y="165"/>
                  </a:lnTo>
                  <a:lnTo>
                    <a:pt x="137" y="165"/>
                  </a:lnTo>
                  <a:lnTo>
                    <a:pt x="151" y="165"/>
                  </a:lnTo>
                  <a:lnTo>
                    <a:pt x="166" y="165"/>
                  </a:lnTo>
                  <a:lnTo>
                    <a:pt x="181" y="165"/>
                  </a:lnTo>
                  <a:lnTo>
                    <a:pt x="195" y="165"/>
                  </a:lnTo>
                  <a:lnTo>
                    <a:pt x="210" y="165"/>
                  </a:lnTo>
                  <a:lnTo>
                    <a:pt x="224" y="165"/>
                  </a:lnTo>
                  <a:lnTo>
                    <a:pt x="239" y="165"/>
                  </a:lnTo>
                  <a:lnTo>
                    <a:pt x="254" y="131"/>
                  </a:lnTo>
                  <a:lnTo>
                    <a:pt x="258" y="85"/>
                  </a:lnTo>
                  <a:lnTo>
                    <a:pt x="251" y="39"/>
                  </a:lnTo>
                  <a:lnTo>
                    <a:pt x="234" y="2"/>
                  </a:lnTo>
                  <a:lnTo>
                    <a:pt x="219" y="2"/>
                  </a:lnTo>
                  <a:lnTo>
                    <a:pt x="205" y="2"/>
                  </a:lnTo>
                  <a:lnTo>
                    <a:pt x="190" y="1"/>
                  </a:lnTo>
                  <a:lnTo>
                    <a:pt x="175" y="1"/>
                  </a:lnTo>
                  <a:lnTo>
                    <a:pt x="160" y="1"/>
                  </a:lnTo>
                  <a:lnTo>
                    <a:pt x="147" y="1"/>
                  </a:lnTo>
                  <a:lnTo>
                    <a:pt x="132" y="1"/>
                  </a:lnTo>
                  <a:lnTo>
                    <a:pt x="118" y="1"/>
                  </a:lnTo>
                  <a:lnTo>
                    <a:pt x="103" y="0"/>
                  </a:lnTo>
                  <a:lnTo>
                    <a:pt x="88" y="0"/>
                  </a:lnTo>
                  <a:lnTo>
                    <a:pt x="74" y="0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9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8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0"/>
            <p:cNvSpPr>
              <a:spLocks/>
            </p:cNvSpPr>
            <p:nvPr/>
          </p:nvSpPr>
          <p:spPr bwMode="auto">
            <a:xfrm>
              <a:off x="4257675" y="2378075"/>
              <a:ext cx="203200" cy="117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5"/>
                </a:cxn>
                <a:cxn ang="0">
                  <a:pos x="16" y="76"/>
                </a:cxn>
                <a:cxn ang="0">
                  <a:pos x="13" y="115"/>
                </a:cxn>
                <a:cxn ang="0">
                  <a:pos x="5" y="147"/>
                </a:cxn>
                <a:cxn ang="0">
                  <a:pos x="20" y="147"/>
                </a:cxn>
                <a:cxn ang="0">
                  <a:pos x="34" y="147"/>
                </a:cxn>
                <a:cxn ang="0">
                  <a:pos x="49" y="147"/>
                </a:cxn>
                <a:cxn ang="0">
                  <a:pos x="63" y="147"/>
                </a:cxn>
                <a:cxn ang="0">
                  <a:pos x="78" y="147"/>
                </a:cxn>
                <a:cxn ang="0">
                  <a:pos x="92" y="147"/>
                </a:cxn>
                <a:cxn ang="0">
                  <a:pos x="107" y="147"/>
                </a:cxn>
                <a:cxn ang="0">
                  <a:pos x="122" y="147"/>
                </a:cxn>
                <a:cxn ang="0">
                  <a:pos x="136" y="147"/>
                </a:cxn>
                <a:cxn ang="0">
                  <a:pos x="151" y="147"/>
                </a:cxn>
                <a:cxn ang="0">
                  <a:pos x="166" y="147"/>
                </a:cxn>
                <a:cxn ang="0">
                  <a:pos x="179" y="147"/>
                </a:cxn>
                <a:cxn ang="0">
                  <a:pos x="194" y="147"/>
                </a:cxn>
                <a:cxn ang="0">
                  <a:pos x="209" y="147"/>
                </a:cxn>
                <a:cxn ang="0">
                  <a:pos x="223" y="147"/>
                </a:cxn>
                <a:cxn ang="0">
                  <a:pos x="238" y="147"/>
                </a:cxn>
                <a:cxn ang="0">
                  <a:pos x="250" y="117"/>
                </a:cxn>
                <a:cxn ang="0">
                  <a:pos x="254" y="77"/>
                </a:cxn>
                <a:cxn ang="0">
                  <a:pos x="249" y="35"/>
                </a:cxn>
                <a:cxn ang="0">
                  <a:pos x="235" y="2"/>
                </a:cxn>
                <a:cxn ang="0">
                  <a:pos x="220" y="2"/>
                </a:cxn>
                <a:cxn ang="0">
                  <a:pos x="206" y="2"/>
                </a:cxn>
                <a:cxn ang="0">
                  <a:pos x="191" y="2"/>
                </a:cxn>
                <a:cxn ang="0">
                  <a:pos x="176" y="1"/>
                </a:cxn>
                <a:cxn ang="0">
                  <a:pos x="161" y="1"/>
                </a:cxn>
                <a:cxn ang="0">
                  <a:pos x="147" y="1"/>
                </a:cxn>
                <a:cxn ang="0">
                  <a:pos x="132" y="1"/>
                </a:cxn>
                <a:cxn ang="0">
                  <a:pos x="117" y="1"/>
                </a:cxn>
                <a:cxn ang="0">
                  <a:pos x="102" y="1"/>
                </a:cxn>
                <a:cxn ang="0">
                  <a:pos x="88" y="1"/>
                </a:cxn>
                <a:cxn ang="0">
                  <a:pos x="73" y="1"/>
                </a:cxn>
                <a:cxn ang="0">
                  <a:pos x="58" y="1"/>
                </a:cxn>
                <a:cxn ang="0">
                  <a:pos x="43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4" h="147">
                  <a:moveTo>
                    <a:pt x="0" y="0"/>
                  </a:moveTo>
                  <a:lnTo>
                    <a:pt x="11" y="35"/>
                  </a:lnTo>
                  <a:lnTo>
                    <a:pt x="16" y="76"/>
                  </a:lnTo>
                  <a:lnTo>
                    <a:pt x="13" y="115"/>
                  </a:lnTo>
                  <a:lnTo>
                    <a:pt x="5" y="147"/>
                  </a:lnTo>
                  <a:lnTo>
                    <a:pt x="20" y="147"/>
                  </a:lnTo>
                  <a:lnTo>
                    <a:pt x="34" y="147"/>
                  </a:lnTo>
                  <a:lnTo>
                    <a:pt x="49" y="147"/>
                  </a:lnTo>
                  <a:lnTo>
                    <a:pt x="63" y="147"/>
                  </a:lnTo>
                  <a:lnTo>
                    <a:pt x="78" y="147"/>
                  </a:lnTo>
                  <a:lnTo>
                    <a:pt x="92" y="147"/>
                  </a:lnTo>
                  <a:lnTo>
                    <a:pt x="107" y="147"/>
                  </a:lnTo>
                  <a:lnTo>
                    <a:pt x="122" y="147"/>
                  </a:lnTo>
                  <a:lnTo>
                    <a:pt x="136" y="147"/>
                  </a:lnTo>
                  <a:lnTo>
                    <a:pt x="151" y="147"/>
                  </a:lnTo>
                  <a:lnTo>
                    <a:pt x="166" y="147"/>
                  </a:lnTo>
                  <a:lnTo>
                    <a:pt x="179" y="147"/>
                  </a:lnTo>
                  <a:lnTo>
                    <a:pt x="194" y="147"/>
                  </a:lnTo>
                  <a:lnTo>
                    <a:pt x="209" y="147"/>
                  </a:lnTo>
                  <a:lnTo>
                    <a:pt x="223" y="147"/>
                  </a:lnTo>
                  <a:lnTo>
                    <a:pt x="238" y="147"/>
                  </a:lnTo>
                  <a:lnTo>
                    <a:pt x="250" y="117"/>
                  </a:lnTo>
                  <a:lnTo>
                    <a:pt x="254" y="77"/>
                  </a:lnTo>
                  <a:lnTo>
                    <a:pt x="249" y="35"/>
                  </a:lnTo>
                  <a:lnTo>
                    <a:pt x="235" y="2"/>
                  </a:lnTo>
                  <a:lnTo>
                    <a:pt x="220" y="2"/>
                  </a:lnTo>
                  <a:lnTo>
                    <a:pt x="206" y="2"/>
                  </a:lnTo>
                  <a:lnTo>
                    <a:pt x="191" y="2"/>
                  </a:lnTo>
                  <a:lnTo>
                    <a:pt x="176" y="1"/>
                  </a:lnTo>
                  <a:lnTo>
                    <a:pt x="161" y="1"/>
                  </a:lnTo>
                  <a:lnTo>
                    <a:pt x="147" y="1"/>
                  </a:lnTo>
                  <a:lnTo>
                    <a:pt x="132" y="1"/>
                  </a:lnTo>
                  <a:lnTo>
                    <a:pt x="117" y="1"/>
                  </a:lnTo>
                  <a:lnTo>
                    <a:pt x="102" y="1"/>
                  </a:lnTo>
                  <a:lnTo>
                    <a:pt x="88" y="1"/>
                  </a:lnTo>
                  <a:lnTo>
                    <a:pt x="73" y="1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8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1"/>
            <p:cNvSpPr>
              <a:spLocks/>
            </p:cNvSpPr>
            <p:nvPr/>
          </p:nvSpPr>
          <p:spPr bwMode="auto">
            <a:xfrm>
              <a:off x="4259263" y="2384425"/>
              <a:ext cx="201612" cy="1031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32"/>
                </a:cxn>
                <a:cxn ang="0">
                  <a:pos x="14" y="66"/>
                </a:cxn>
                <a:cxn ang="0">
                  <a:pos x="11" y="101"/>
                </a:cxn>
                <a:cxn ang="0">
                  <a:pos x="6" y="129"/>
                </a:cxn>
                <a:cxn ang="0">
                  <a:pos x="21" y="129"/>
                </a:cxn>
                <a:cxn ang="0">
                  <a:pos x="35" y="129"/>
                </a:cxn>
                <a:cxn ang="0">
                  <a:pos x="50" y="129"/>
                </a:cxn>
                <a:cxn ang="0">
                  <a:pos x="64" y="129"/>
                </a:cxn>
                <a:cxn ang="0">
                  <a:pos x="79" y="129"/>
                </a:cxn>
                <a:cxn ang="0">
                  <a:pos x="93" y="129"/>
                </a:cxn>
                <a:cxn ang="0">
                  <a:pos x="108" y="129"/>
                </a:cxn>
                <a:cxn ang="0">
                  <a:pos x="123" y="129"/>
                </a:cxn>
                <a:cxn ang="0">
                  <a:pos x="137" y="129"/>
                </a:cxn>
                <a:cxn ang="0">
                  <a:pos x="152" y="129"/>
                </a:cxn>
                <a:cxn ang="0">
                  <a:pos x="166" y="129"/>
                </a:cxn>
                <a:cxn ang="0">
                  <a:pos x="181" y="129"/>
                </a:cxn>
                <a:cxn ang="0">
                  <a:pos x="196" y="129"/>
                </a:cxn>
                <a:cxn ang="0">
                  <a:pos x="211" y="129"/>
                </a:cxn>
                <a:cxn ang="0">
                  <a:pos x="225" y="129"/>
                </a:cxn>
                <a:cxn ang="0">
                  <a:pos x="240" y="129"/>
                </a:cxn>
                <a:cxn ang="0">
                  <a:pos x="249" y="102"/>
                </a:cxn>
                <a:cxn ang="0">
                  <a:pos x="252" y="68"/>
                </a:cxn>
                <a:cxn ang="0">
                  <a:pos x="248" y="31"/>
                </a:cxn>
                <a:cxn ang="0">
                  <a:pos x="236" y="2"/>
                </a:cxn>
                <a:cxn ang="0">
                  <a:pos x="221" y="2"/>
                </a:cxn>
                <a:cxn ang="0">
                  <a:pos x="206" y="2"/>
                </a:cxn>
                <a:cxn ang="0">
                  <a:pos x="192" y="2"/>
                </a:cxn>
                <a:cxn ang="0">
                  <a:pos x="177" y="2"/>
                </a:cxn>
                <a:cxn ang="0">
                  <a:pos x="162" y="2"/>
                </a:cxn>
                <a:cxn ang="0">
                  <a:pos x="147" y="2"/>
                </a:cxn>
                <a:cxn ang="0">
                  <a:pos x="134" y="2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1"/>
                </a:cxn>
                <a:cxn ang="0">
                  <a:pos x="60" y="1"/>
                </a:cxn>
                <a:cxn ang="0">
                  <a:pos x="45" y="1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52" h="129">
                  <a:moveTo>
                    <a:pt x="0" y="0"/>
                  </a:moveTo>
                  <a:lnTo>
                    <a:pt x="9" y="32"/>
                  </a:lnTo>
                  <a:lnTo>
                    <a:pt x="14" y="66"/>
                  </a:lnTo>
                  <a:lnTo>
                    <a:pt x="11" y="101"/>
                  </a:lnTo>
                  <a:lnTo>
                    <a:pt x="6" y="129"/>
                  </a:lnTo>
                  <a:lnTo>
                    <a:pt x="21" y="129"/>
                  </a:lnTo>
                  <a:lnTo>
                    <a:pt x="35" y="129"/>
                  </a:lnTo>
                  <a:lnTo>
                    <a:pt x="50" y="129"/>
                  </a:lnTo>
                  <a:lnTo>
                    <a:pt x="64" y="129"/>
                  </a:lnTo>
                  <a:lnTo>
                    <a:pt x="79" y="129"/>
                  </a:lnTo>
                  <a:lnTo>
                    <a:pt x="93" y="129"/>
                  </a:lnTo>
                  <a:lnTo>
                    <a:pt x="108" y="129"/>
                  </a:lnTo>
                  <a:lnTo>
                    <a:pt x="123" y="129"/>
                  </a:lnTo>
                  <a:lnTo>
                    <a:pt x="137" y="129"/>
                  </a:lnTo>
                  <a:lnTo>
                    <a:pt x="152" y="129"/>
                  </a:lnTo>
                  <a:lnTo>
                    <a:pt x="166" y="129"/>
                  </a:lnTo>
                  <a:lnTo>
                    <a:pt x="181" y="129"/>
                  </a:lnTo>
                  <a:lnTo>
                    <a:pt x="196" y="129"/>
                  </a:lnTo>
                  <a:lnTo>
                    <a:pt x="211" y="129"/>
                  </a:lnTo>
                  <a:lnTo>
                    <a:pt x="225" y="129"/>
                  </a:lnTo>
                  <a:lnTo>
                    <a:pt x="240" y="129"/>
                  </a:lnTo>
                  <a:lnTo>
                    <a:pt x="249" y="102"/>
                  </a:lnTo>
                  <a:lnTo>
                    <a:pt x="252" y="68"/>
                  </a:lnTo>
                  <a:lnTo>
                    <a:pt x="248" y="31"/>
                  </a:lnTo>
                  <a:lnTo>
                    <a:pt x="236" y="2"/>
                  </a:lnTo>
                  <a:lnTo>
                    <a:pt x="221" y="2"/>
                  </a:lnTo>
                  <a:lnTo>
                    <a:pt x="206" y="2"/>
                  </a:lnTo>
                  <a:lnTo>
                    <a:pt x="192" y="2"/>
                  </a:lnTo>
                  <a:lnTo>
                    <a:pt x="177" y="2"/>
                  </a:lnTo>
                  <a:lnTo>
                    <a:pt x="162" y="2"/>
                  </a:lnTo>
                  <a:lnTo>
                    <a:pt x="147" y="2"/>
                  </a:lnTo>
                  <a:lnTo>
                    <a:pt x="134" y="2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1"/>
                  </a:lnTo>
                  <a:lnTo>
                    <a:pt x="60" y="1"/>
                  </a:lnTo>
                  <a:lnTo>
                    <a:pt x="45" y="1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2"/>
            <p:cNvSpPr>
              <a:spLocks/>
            </p:cNvSpPr>
            <p:nvPr/>
          </p:nvSpPr>
          <p:spPr bwMode="auto">
            <a:xfrm>
              <a:off x="4262438" y="2390775"/>
              <a:ext cx="198437" cy="8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9"/>
                </a:cxn>
                <a:cxn ang="0">
                  <a:pos x="11" y="58"/>
                </a:cxn>
                <a:cxn ang="0">
                  <a:pos x="10" y="87"/>
                </a:cxn>
                <a:cxn ang="0">
                  <a:pos x="5" y="110"/>
                </a:cxn>
                <a:cxn ang="0">
                  <a:pos x="20" y="110"/>
                </a:cxn>
                <a:cxn ang="0">
                  <a:pos x="35" y="110"/>
                </a:cxn>
                <a:cxn ang="0">
                  <a:pos x="49" y="110"/>
                </a:cxn>
                <a:cxn ang="0">
                  <a:pos x="64" y="110"/>
                </a:cxn>
                <a:cxn ang="0">
                  <a:pos x="79" y="110"/>
                </a:cxn>
                <a:cxn ang="0">
                  <a:pos x="94" y="110"/>
                </a:cxn>
                <a:cxn ang="0">
                  <a:pos x="108" y="110"/>
                </a:cxn>
                <a:cxn ang="0">
                  <a:pos x="123" y="110"/>
                </a:cxn>
                <a:cxn ang="0">
                  <a:pos x="138" y="110"/>
                </a:cxn>
                <a:cxn ang="0">
                  <a:pos x="153" y="110"/>
                </a:cxn>
                <a:cxn ang="0">
                  <a:pos x="166" y="110"/>
                </a:cxn>
                <a:cxn ang="0">
                  <a:pos x="181" y="110"/>
                </a:cxn>
                <a:cxn ang="0">
                  <a:pos x="196" y="110"/>
                </a:cxn>
                <a:cxn ang="0">
                  <a:pos x="211" y="110"/>
                </a:cxn>
                <a:cxn ang="0">
                  <a:pos x="225" y="110"/>
                </a:cxn>
                <a:cxn ang="0">
                  <a:pos x="240" y="110"/>
                </a:cxn>
                <a:cxn ang="0">
                  <a:pos x="247" y="88"/>
                </a:cxn>
                <a:cxn ang="0">
                  <a:pos x="249" y="58"/>
                </a:cxn>
                <a:cxn ang="0">
                  <a:pos x="246" y="29"/>
                </a:cxn>
                <a:cxn ang="0">
                  <a:pos x="237" y="3"/>
                </a:cxn>
                <a:cxn ang="0">
                  <a:pos x="222" y="3"/>
                </a:cxn>
                <a:cxn ang="0">
                  <a:pos x="207" y="2"/>
                </a:cxn>
                <a:cxn ang="0">
                  <a:pos x="193" y="2"/>
                </a:cxn>
                <a:cxn ang="0">
                  <a:pos x="178" y="2"/>
                </a:cxn>
                <a:cxn ang="0">
                  <a:pos x="163" y="2"/>
                </a:cxn>
                <a:cxn ang="0">
                  <a:pos x="148" y="1"/>
                </a:cxn>
                <a:cxn ang="0">
                  <a:pos x="133" y="1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1"/>
                </a:cxn>
                <a:cxn ang="0">
                  <a:pos x="59" y="1"/>
                </a:cxn>
                <a:cxn ang="0">
                  <a:pos x="44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49" h="110">
                  <a:moveTo>
                    <a:pt x="0" y="0"/>
                  </a:moveTo>
                  <a:lnTo>
                    <a:pt x="8" y="29"/>
                  </a:lnTo>
                  <a:lnTo>
                    <a:pt x="11" y="58"/>
                  </a:lnTo>
                  <a:lnTo>
                    <a:pt x="10" y="87"/>
                  </a:lnTo>
                  <a:lnTo>
                    <a:pt x="5" y="110"/>
                  </a:lnTo>
                  <a:lnTo>
                    <a:pt x="20" y="110"/>
                  </a:lnTo>
                  <a:lnTo>
                    <a:pt x="35" y="110"/>
                  </a:lnTo>
                  <a:lnTo>
                    <a:pt x="49" y="110"/>
                  </a:lnTo>
                  <a:lnTo>
                    <a:pt x="64" y="110"/>
                  </a:lnTo>
                  <a:lnTo>
                    <a:pt x="79" y="110"/>
                  </a:lnTo>
                  <a:lnTo>
                    <a:pt x="94" y="110"/>
                  </a:lnTo>
                  <a:lnTo>
                    <a:pt x="108" y="110"/>
                  </a:lnTo>
                  <a:lnTo>
                    <a:pt x="123" y="110"/>
                  </a:lnTo>
                  <a:lnTo>
                    <a:pt x="138" y="110"/>
                  </a:lnTo>
                  <a:lnTo>
                    <a:pt x="153" y="110"/>
                  </a:lnTo>
                  <a:lnTo>
                    <a:pt x="166" y="110"/>
                  </a:lnTo>
                  <a:lnTo>
                    <a:pt x="181" y="110"/>
                  </a:lnTo>
                  <a:lnTo>
                    <a:pt x="196" y="110"/>
                  </a:lnTo>
                  <a:lnTo>
                    <a:pt x="211" y="110"/>
                  </a:lnTo>
                  <a:lnTo>
                    <a:pt x="225" y="110"/>
                  </a:lnTo>
                  <a:lnTo>
                    <a:pt x="240" y="110"/>
                  </a:lnTo>
                  <a:lnTo>
                    <a:pt x="247" y="88"/>
                  </a:lnTo>
                  <a:lnTo>
                    <a:pt x="249" y="58"/>
                  </a:lnTo>
                  <a:lnTo>
                    <a:pt x="246" y="29"/>
                  </a:lnTo>
                  <a:lnTo>
                    <a:pt x="237" y="3"/>
                  </a:lnTo>
                  <a:lnTo>
                    <a:pt x="222" y="3"/>
                  </a:lnTo>
                  <a:lnTo>
                    <a:pt x="207" y="2"/>
                  </a:lnTo>
                  <a:lnTo>
                    <a:pt x="193" y="2"/>
                  </a:lnTo>
                  <a:lnTo>
                    <a:pt x="178" y="2"/>
                  </a:lnTo>
                  <a:lnTo>
                    <a:pt x="163" y="2"/>
                  </a:lnTo>
                  <a:lnTo>
                    <a:pt x="148" y="1"/>
                  </a:lnTo>
                  <a:lnTo>
                    <a:pt x="133" y="1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1"/>
                  </a:lnTo>
                  <a:lnTo>
                    <a:pt x="59" y="1"/>
                  </a:lnTo>
                  <a:lnTo>
                    <a:pt x="44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3"/>
            <p:cNvSpPr>
              <a:spLocks/>
            </p:cNvSpPr>
            <p:nvPr/>
          </p:nvSpPr>
          <p:spPr bwMode="auto">
            <a:xfrm>
              <a:off x="4265613" y="2397125"/>
              <a:ext cx="193675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5"/>
                </a:cxn>
                <a:cxn ang="0">
                  <a:pos x="7" y="49"/>
                </a:cxn>
                <a:cxn ang="0">
                  <a:pos x="6" y="72"/>
                </a:cxn>
                <a:cxn ang="0">
                  <a:pos x="4" y="92"/>
                </a:cxn>
                <a:cxn ang="0">
                  <a:pos x="19" y="92"/>
                </a:cxn>
                <a:cxn ang="0">
                  <a:pos x="34" y="92"/>
                </a:cxn>
                <a:cxn ang="0">
                  <a:pos x="48" y="92"/>
                </a:cxn>
                <a:cxn ang="0">
                  <a:pos x="63" y="92"/>
                </a:cxn>
                <a:cxn ang="0">
                  <a:pos x="78" y="92"/>
                </a:cxn>
                <a:cxn ang="0">
                  <a:pos x="93" y="92"/>
                </a:cxn>
                <a:cxn ang="0">
                  <a:pos x="107" y="92"/>
                </a:cxn>
                <a:cxn ang="0">
                  <a:pos x="122" y="92"/>
                </a:cxn>
                <a:cxn ang="0">
                  <a:pos x="137" y="92"/>
                </a:cxn>
                <a:cxn ang="0">
                  <a:pos x="152" y="92"/>
                </a:cxn>
                <a:cxn ang="0">
                  <a:pos x="166" y="92"/>
                </a:cxn>
                <a:cxn ang="0">
                  <a:pos x="181" y="92"/>
                </a:cxn>
                <a:cxn ang="0">
                  <a:pos x="196" y="92"/>
                </a:cxn>
                <a:cxn ang="0">
                  <a:pos x="211" y="92"/>
                </a:cxn>
                <a:cxn ang="0">
                  <a:pos x="225" y="92"/>
                </a:cxn>
                <a:cxn ang="0">
                  <a:pos x="240" y="92"/>
                </a:cxn>
                <a:cxn ang="0">
                  <a:pos x="243" y="73"/>
                </a:cxn>
                <a:cxn ang="0">
                  <a:pos x="244" y="49"/>
                </a:cxn>
                <a:cxn ang="0">
                  <a:pos x="243" y="24"/>
                </a:cxn>
                <a:cxn ang="0">
                  <a:pos x="237" y="3"/>
                </a:cxn>
                <a:cxn ang="0">
                  <a:pos x="222" y="3"/>
                </a:cxn>
                <a:cxn ang="0">
                  <a:pos x="207" y="3"/>
                </a:cxn>
                <a:cxn ang="0">
                  <a:pos x="192" y="2"/>
                </a:cxn>
                <a:cxn ang="0">
                  <a:pos x="177" y="2"/>
                </a:cxn>
                <a:cxn ang="0">
                  <a:pos x="162" y="2"/>
                </a:cxn>
                <a:cxn ang="0">
                  <a:pos x="147" y="2"/>
                </a:cxn>
                <a:cxn ang="0">
                  <a:pos x="134" y="1"/>
                </a:cxn>
                <a:cxn ang="0">
                  <a:pos x="119" y="1"/>
                </a:cxn>
                <a:cxn ang="0">
                  <a:pos x="104" y="1"/>
                </a:cxn>
                <a:cxn ang="0">
                  <a:pos x="89" y="1"/>
                </a:cxn>
                <a:cxn ang="0">
                  <a:pos x="74" y="0"/>
                </a:cxn>
                <a:cxn ang="0">
                  <a:pos x="59" y="0"/>
                </a:cxn>
                <a:cxn ang="0">
                  <a:pos x="44" y="0"/>
                </a:cxn>
                <a:cxn ang="0">
                  <a:pos x="30" y="0"/>
                </a:cxn>
                <a:cxn ang="0">
                  <a:pos x="15" y="0"/>
                </a:cxn>
                <a:cxn ang="0">
                  <a:pos x="0" y="0"/>
                </a:cxn>
              </a:cxnLst>
              <a:rect l="0" t="0" r="r" b="b"/>
              <a:pathLst>
                <a:path w="244" h="92">
                  <a:moveTo>
                    <a:pt x="0" y="0"/>
                  </a:moveTo>
                  <a:lnTo>
                    <a:pt x="4" y="25"/>
                  </a:lnTo>
                  <a:lnTo>
                    <a:pt x="7" y="49"/>
                  </a:lnTo>
                  <a:lnTo>
                    <a:pt x="6" y="72"/>
                  </a:lnTo>
                  <a:lnTo>
                    <a:pt x="4" y="92"/>
                  </a:lnTo>
                  <a:lnTo>
                    <a:pt x="19" y="92"/>
                  </a:lnTo>
                  <a:lnTo>
                    <a:pt x="34" y="92"/>
                  </a:lnTo>
                  <a:lnTo>
                    <a:pt x="48" y="92"/>
                  </a:lnTo>
                  <a:lnTo>
                    <a:pt x="63" y="92"/>
                  </a:lnTo>
                  <a:lnTo>
                    <a:pt x="78" y="92"/>
                  </a:lnTo>
                  <a:lnTo>
                    <a:pt x="93" y="92"/>
                  </a:lnTo>
                  <a:lnTo>
                    <a:pt x="107" y="92"/>
                  </a:lnTo>
                  <a:lnTo>
                    <a:pt x="122" y="92"/>
                  </a:lnTo>
                  <a:lnTo>
                    <a:pt x="137" y="92"/>
                  </a:lnTo>
                  <a:lnTo>
                    <a:pt x="152" y="92"/>
                  </a:lnTo>
                  <a:lnTo>
                    <a:pt x="166" y="92"/>
                  </a:lnTo>
                  <a:lnTo>
                    <a:pt x="181" y="92"/>
                  </a:lnTo>
                  <a:lnTo>
                    <a:pt x="196" y="92"/>
                  </a:lnTo>
                  <a:lnTo>
                    <a:pt x="211" y="92"/>
                  </a:lnTo>
                  <a:lnTo>
                    <a:pt x="225" y="92"/>
                  </a:lnTo>
                  <a:lnTo>
                    <a:pt x="240" y="92"/>
                  </a:lnTo>
                  <a:lnTo>
                    <a:pt x="243" y="73"/>
                  </a:lnTo>
                  <a:lnTo>
                    <a:pt x="244" y="49"/>
                  </a:lnTo>
                  <a:lnTo>
                    <a:pt x="243" y="24"/>
                  </a:lnTo>
                  <a:lnTo>
                    <a:pt x="237" y="3"/>
                  </a:lnTo>
                  <a:lnTo>
                    <a:pt x="222" y="3"/>
                  </a:lnTo>
                  <a:lnTo>
                    <a:pt x="207" y="3"/>
                  </a:lnTo>
                  <a:lnTo>
                    <a:pt x="192" y="2"/>
                  </a:lnTo>
                  <a:lnTo>
                    <a:pt x="177" y="2"/>
                  </a:lnTo>
                  <a:lnTo>
                    <a:pt x="162" y="2"/>
                  </a:lnTo>
                  <a:lnTo>
                    <a:pt x="147" y="2"/>
                  </a:lnTo>
                  <a:lnTo>
                    <a:pt x="134" y="1"/>
                  </a:lnTo>
                  <a:lnTo>
                    <a:pt x="119" y="1"/>
                  </a:lnTo>
                  <a:lnTo>
                    <a:pt x="104" y="1"/>
                  </a:lnTo>
                  <a:lnTo>
                    <a:pt x="89" y="1"/>
                  </a:lnTo>
                  <a:lnTo>
                    <a:pt x="74" y="0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4267200" y="2405063"/>
              <a:ext cx="192087" cy="57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1"/>
                </a:cxn>
                <a:cxn ang="0">
                  <a:pos x="5" y="40"/>
                </a:cxn>
                <a:cxn ang="0">
                  <a:pos x="5" y="58"/>
                </a:cxn>
                <a:cxn ang="0">
                  <a:pos x="5" y="73"/>
                </a:cxn>
                <a:cxn ang="0">
                  <a:pos x="241" y="73"/>
                </a:cxn>
                <a:cxn ang="0">
                  <a:pos x="242" y="59"/>
                </a:cxn>
                <a:cxn ang="0">
                  <a:pos x="242" y="40"/>
                </a:cxn>
                <a:cxn ang="0">
                  <a:pos x="242" y="20"/>
                </a:cxn>
                <a:cxn ang="0">
                  <a:pos x="239" y="2"/>
                </a:cxn>
                <a:cxn ang="0">
                  <a:pos x="0" y="0"/>
                </a:cxn>
              </a:cxnLst>
              <a:rect l="0" t="0" r="r" b="b"/>
              <a:pathLst>
                <a:path w="242" h="73">
                  <a:moveTo>
                    <a:pt x="0" y="0"/>
                  </a:moveTo>
                  <a:lnTo>
                    <a:pt x="4" y="21"/>
                  </a:lnTo>
                  <a:lnTo>
                    <a:pt x="5" y="40"/>
                  </a:lnTo>
                  <a:lnTo>
                    <a:pt x="5" y="58"/>
                  </a:lnTo>
                  <a:lnTo>
                    <a:pt x="5" y="73"/>
                  </a:lnTo>
                  <a:lnTo>
                    <a:pt x="241" y="73"/>
                  </a:lnTo>
                  <a:lnTo>
                    <a:pt x="242" y="59"/>
                  </a:lnTo>
                  <a:lnTo>
                    <a:pt x="242" y="40"/>
                  </a:lnTo>
                  <a:lnTo>
                    <a:pt x="242" y="20"/>
                  </a:lnTo>
                  <a:lnTo>
                    <a:pt x="23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7"/>
            <p:cNvSpPr>
              <a:spLocks/>
            </p:cNvSpPr>
            <p:nvPr/>
          </p:nvSpPr>
          <p:spPr bwMode="auto">
            <a:xfrm>
              <a:off x="4460875" y="2363788"/>
              <a:ext cx="1341437" cy="163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27"/>
                </a:cxn>
                <a:cxn ang="0">
                  <a:pos x="22" y="51"/>
                </a:cxn>
                <a:cxn ang="0">
                  <a:pos x="27" y="74"/>
                </a:cxn>
                <a:cxn ang="0">
                  <a:pos x="28" y="96"/>
                </a:cxn>
                <a:cxn ang="0">
                  <a:pos x="27" y="119"/>
                </a:cxn>
                <a:cxn ang="0">
                  <a:pos x="24" y="143"/>
                </a:cxn>
                <a:cxn ang="0">
                  <a:pos x="20" y="169"/>
                </a:cxn>
                <a:cxn ang="0">
                  <a:pos x="15" y="199"/>
                </a:cxn>
                <a:cxn ang="0">
                  <a:pos x="1656" y="205"/>
                </a:cxn>
                <a:cxn ang="0">
                  <a:pos x="1672" y="189"/>
                </a:cxn>
                <a:cxn ang="0">
                  <a:pos x="1684" y="165"/>
                </a:cxn>
                <a:cxn ang="0">
                  <a:pos x="1689" y="136"/>
                </a:cxn>
                <a:cxn ang="0">
                  <a:pos x="1692" y="105"/>
                </a:cxn>
                <a:cxn ang="0">
                  <a:pos x="1688" y="73"/>
                </a:cxn>
                <a:cxn ang="0">
                  <a:pos x="1681" y="44"/>
                </a:cxn>
                <a:cxn ang="0">
                  <a:pos x="1670" y="19"/>
                </a:cxn>
                <a:cxn ang="0">
                  <a:pos x="1654" y="1"/>
                </a:cxn>
                <a:cxn ang="0">
                  <a:pos x="0" y="0"/>
                </a:cxn>
              </a:cxnLst>
              <a:rect l="0" t="0" r="r" b="b"/>
              <a:pathLst>
                <a:path w="1692" h="205">
                  <a:moveTo>
                    <a:pt x="0" y="0"/>
                  </a:moveTo>
                  <a:lnTo>
                    <a:pt x="13" y="27"/>
                  </a:lnTo>
                  <a:lnTo>
                    <a:pt x="22" y="51"/>
                  </a:lnTo>
                  <a:lnTo>
                    <a:pt x="27" y="74"/>
                  </a:lnTo>
                  <a:lnTo>
                    <a:pt x="28" y="96"/>
                  </a:lnTo>
                  <a:lnTo>
                    <a:pt x="27" y="119"/>
                  </a:lnTo>
                  <a:lnTo>
                    <a:pt x="24" y="143"/>
                  </a:lnTo>
                  <a:lnTo>
                    <a:pt x="20" y="169"/>
                  </a:lnTo>
                  <a:lnTo>
                    <a:pt x="15" y="199"/>
                  </a:lnTo>
                  <a:lnTo>
                    <a:pt x="1656" y="205"/>
                  </a:lnTo>
                  <a:lnTo>
                    <a:pt x="1672" y="189"/>
                  </a:lnTo>
                  <a:lnTo>
                    <a:pt x="1684" y="165"/>
                  </a:lnTo>
                  <a:lnTo>
                    <a:pt x="1689" y="136"/>
                  </a:lnTo>
                  <a:lnTo>
                    <a:pt x="1692" y="105"/>
                  </a:lnTo>
                  <a:lnTo>
                    <a:pt x="1688" y="73"/>
                  </a:lnTo>
                  <a:lnTo>
                    <a:pt x="1681" y="44"/>
                  </a:lnTo>
                  <a:lnTo>
                    <a:pt x="1670" y="19"/>
                  </a:lnTo>
                  <a:lnTo>
                    <a:pt x="165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8"/>
            <p:cNvSpPr>
              <a:spLocks/>
            </p:cNvSpPr>
            <p:nvPr/>
          </p:nvSpPr>
          <p:spPr bwMode="auto">
            <a:xfrm>
              <a:off x="4462463" y="2368550"/>
              <a:ext cx="1339850" cy="150813"/>
            </a:xfrm>
            <a:custGeom>
              <a:avLst/>
              <a:gdLst/>
              <a:ahLst/>
              <a:cxnLst>
                <a:cxn ang="0">
                  <a:pos x="11" y="25"/>
                </a:cxn>
                <a:cxn ang="0">
                  <a:pos x="24" y="68"/>
                </a:cxn>
                <a:cxn ang="0">
                  <a:pos x="24" y="109"/>
                </a:cxn>
                <a:cxn ang="0">
                  <a:pos x="18" y="157"/>
                </a:cxn>
                <a:cxn ang="0">
                  <a:pos x="65" y="184"/>
                </a:cxn>
                <a:cxn ang="0">
                  <a:pos x="168" y="184"/>
                </a:cxn>
                <a:cxn ang="0">
                  <a:pos x="270" y="185"/>
                </a:cxn>
                <a:cxn ang="0">
                  <a:pos x="373" y="185"/>
                </a:cxn>
                <a:cxn ang="0">
                  <a:pos x="475" y="185"/>
                </a:cxn>
                <a:cxn ang="0">
                  <a:pos x="578" y="185"/>
                </a:cxn>
                <a:cxn ang="0">
                  <a:pos x="681" y="186"/>
                </a:cxn>
                <a:cxn ang="0">
                  <a:pos x="783" y="186"/>
                </a:cxn>
                <a:cxn ang="0">
                  <a:pos x="886" y="186"/>
                </a:cxn>
                <a:cxn ang="0">
                  <a:pos x="988" y="188"/>
                </a:cxn>
                <a:cxn ang="0">
                  <a:pos x="1091" y="188"/>
                </a:cxn>
                <a:cxn ang="0">
                  <a:pos x="1194" y="188"/>
                </a:cxn>
                <a:cxn ang="0">
                  <a:pos x="1297" y="189"/>
                </a:cxn>
                <a:cxn ang="0">
                  <a:pos x="1399" y="189"/>
                </a:cxn>
                <a:cxn ang="0">
                  <a:pos x="1502" y="189"/>
                </a:cxn>
                <a:cxn ang="0">
                  <a:pos x="1605" y="190"/>
                </a:cxn>
                <a:cxn ang="0">
                  <a:pos x="1671" y="175"/>
                </a:cxn>
                <a:cxn ang="0">
                  <a:pos x="1688" y="125"/>
                </a:cxn>
                <a:cxn ang="0">
                  <a:pos x="1686" y="67"/>
                </a:cxn>
                <a:cxn ang="0">
                  <a:pos x="1669" y="17"/>
                </a:cxn>
                <a:cxn ang="0">
                  <a:pos x="1602" y="1"/>
                </a:cxn>
                <a:cxn ang="0">
                  <a:pos x="1499" y="1"/>
                </a:cxn>
                <a:cxn ang="0">
                  <a:pos x="1396" y="1"/>
                </a:cxn>
                <a:cxn ang="0">
                  <a:pos x="1292" y="1"/>
                </a:cxn>
                <a:cxn ang="0">
                  <a:pos x="1189" y="1"/>
                </a:cxn>
                <a:cxn ang="0">
                  <a:pos x="1085" y="1"/>
                </a:cxn>
                <a:cxn ang="0">
                  <a:pos x="982" y="1"/>
                </a:cxn>
                <a:cxn ang="0">
                  <a:pos x="879" y="1"/>
                </a:cxn>
                <a:cxn ang="0">
                  <a:pos x="775" y="1"/>
                </a:cxn>
                <a:cxn ang="0">
                  <a:pos x="671" y="1"/>
                </a:cxn>
                <a:cxn ang="0">
                  <a:pos x="569" y="1"/>
                </a:cxn>
                <a:cxn ang="0">
                  <a:pos x="465" y="1"/>
                </a:cxn>
                <a:cxn ang="0">
                  <a:pos x="361" y="1"/>
                </a:cxn>
                <a:cxn ang="0">
                  <a:pos x="258" y="0"/>
                </a:cxn>
                <a:cxn ang="0">
                  <a:pos x="155" y="0"/>
                </a:cxn>
                <a:cxn ang="0">
                  <a:pos x="51" y="0"/>
                </a:cxn>
              </a:cxnLst>
              <a:rect l="0" t="0" r="r" b="b"/>
              <a:pathLst>
                <a:path w="1689" h="190">
                  <a:moveTo>
                    <a:pt x="0" y="0"/>
                  </a:moveTo>
                  <a:lnTo>
                    <a:pt x="11" y="25"/>
                  </a:lnTo>
                  <a:lnTo>
                    <a:pt x="19" y="47"/>
                  </a:lnTo>
                  <a:lnTo>
                    <a:pt x="24" y="68"/>
                  </a:lnTo>
                  <a:lnTo>
                    <a:pt x="25" y="89"/>
                  </a:lnTo>
                  <a:lnTo>
                    <a:pt x="24" y="109"/>
                  </a:lnTo>
                  <a:lnTo>
                    <a:pt x="21" y="131"/>
                  </a:lnTo>
                  <a:lnTo>
                    <a:pt x="18" y="157"/>
                  </a:lnTo>
                  <a:lnTo>
                    <a:pt x="13" y="184"/>
                  </a:lnTo>
                  <a:lnTo>
                    <a:pt x="65" y="184"/>
                  </a:lnTo>
                  <a:lnTo>
                    <a:pt x="116" y="184"/>
                  </a:lnTo>
                  <a:lnTo>
                    <a:pt x="168" y="184"/>
                  </a:lnTo>
                  <a:lnTo>
                    <a:pt x="219" y="184"/>
                  </a:lnTo>
                  <a:lnTo>
                    <a:pt x="270" y="185"/>
                  </a:lnTo>
                  <a:lnTo>
                    <a:pt x="321" y="185"/>
                  </a:lnTo>
                  <a:lnTo>
                    <a:pt x="373" y="185"/>
                  </a:lnTo>
                  <a:lnTo>
                    <a:pt x="424" y="185"/>
                  </a:lnTo>
                  <a:lnTo>
                    <a:pt x="475" y="185"/>
                  </a:lnTo>
                  <a:lnTo>
                    <a:pt x="526" y="185"/>
                  </a:lnTo>
                  <a:lnTo>
                    <a:pt x="578" y="185"/>
                  </a:lnTo>
                  <a:lnTo>
                    <a:pt x="629" y="185"/>
                  </a:lnTo>
                  <a:lnTo>
                    <a:pt x="681" y="186"/>
                  </a:lnTo>
                  <a:lnTo>
                    <a:pt x="732" y="186"/>
                  </a:lnTo>
                  <a:lnTo>
                    <a:pt x="783" y="186"/>
                  </a:lnTo>
                  <a:lnTo>
                    <a:pt x="835" y="186"/>
                  </a:lnTo>
                  <a:lnTo>
                    <a:pt x="886" y="186"/>
                  </a:lnTo>
                  <a:lnTo>
                    <a:pt x="937" y="186"/>
                  </a:lnTo>
                  <a:lnTo>
                    <a:pt x="988" y="188"/>
                  </a:lnTo>
                  <a:lnTo>
                    <a:pt x="1040" y="188"/>
                  </a:lnTo>
                  <a:lnTo>
                    <a:pt x="1091" y="188"/>
                  </a:lnTo>
                  <a:lnTo>
                    <a:pt x="1143" y="188"/>
                  </a:lnTo>
                  <a:lnTo>
                    <a:pt x="1194" y="188"/>
                  </a:lnTo>
                  <a:lnTo>
                    <a:pt x="1245" y="189"/>
                  </a:lnTo>
                  <a:lnTo>
                    <a:pt x="1297" y="189"/>
                  </a:lnTo>
                  <a:lnTo>
                    <a:pt x="1348" y="189"/>
                  </a:lnTo>
                  <a:lnTo>
                    <a:pt x="1399" y="189"/>
                  </a:lnTo>
                  <a:lnTo>
                    <a:pt x="1451" y="189"/>
                  </a:lnTo>
                  <a:lnTo>
                    <a:pt x="1502" y="189"/>
                  </a:lnTo>
                  <a:lnTo>
                    <a:pt x="1554" y="190"/>
                  </a:lnTo>
                  <a:lnTo>
                    <a:pt x="1605" y="190"/>
                  </a:lnTo>
                  <a:lnTo>
                    <a:pt x="1656" y="190"/>
                  </a:lnTo>
                  <a:lnTo>
                    <a:pt x="1671" y="175"/>
                  </a:lnTo>
                  <a:lnTo>
                    <a:pt x="1681" y="153"/>
                  </a:lnTo>
                  <a:lnTo>
                    <a:pt x="1688" y="125"/>
                  </a:lnTo>
                  <a:lnTo>
                    <a:pt x="1689" y="97"/>
                  </a:lnTo>
                  <a:lnTo>
                    <a:pt x="1686" y="67"/>
                  </a:lnTo>
                  <a:lnTo>
                    <a:pt x="1679" y="39"/>
                  </a:lnTo>
                  <a:lnTo>
                    <a:pt x="1669" y="17"/>
                  </a:lnTo>
                  <a:lnTo>
                    <a:pt x="1654" y="1"/>
                  </a:lnTo>
                  <a:lnTo>
                    <a:pt x="1602" y="1"/>
                  </a:lnTo>
                  <a:lnTo>
                    <a:pt x="1550" y="1"/>
                  </a:lnTo>
                  <a:lnTo>
                    <a:pt x="1499" y="1"/>
                  </a:lnTo>
                  <a:lnTo>
                    <a:pt x="1447" y="1"/>
                  </a:lnTo>
                  <a:lnTo>
                    <a:pt x="1396" y="1"/>
                  </a:lnTo>
                  <a:lnTo>
                    <a:pt x="1344" y="1"/>
                  </a:lnTo>
                  <a:lnTo>
                    <a:pt x="1292" y="1"/>
                  </a:lnTo>
                  <a:lnTo>
                    <a:pt x="1240" y="1"/>
                  </a:lnTo>
                  <a:lnTo>
                    <a:pt x="1189" y="1"/>
                  </a:lnTo>
                  <a:lnTo>
                    <a:pt x="1137" y="1"/>
                  </a:lnTo>
                  <a:lnTo>
                    <a:pt x="1085" y="1"/>
                  </a:lnTo>
                  <a:lnTo>
                    <a:pt x="1033" y="1"/>
                  </a:lnTo>
                  <a:lnTo>
                    <a:pt x="982" y="1"/>
                  </a:lnTo>
                  <a:lnTo>
                    <a:pt x="931" y="1"/>
                  </a:lnTo>
                  <a:lnTo>
                    <a:pt x="879" y="1"/>
                  </a:lnTo>
                  <a:lnTo>
                    <a:pt x="827" y="1"/>
                  </a:lnTo>
                  <a:lnTo>
                    <a:pt x="775" y="1"/>
                  </a:lnTo>
                  <a:lnTo>
                    <a:pt x="723" y="1"/>
                  </a:lnTo>
                  <a:lnTo>
                    <a:pt x="671" y="1"/>
                  </a:lnTo>
                  <a:lnTo>
                    <a:pt x="621" y="1"/>
                  </a:lnTo>
                  <a:lnTo>
                    <a:pt x="569" y="1"/>
                  </a:lnTo>
                  <a:lnTo>
                    <a:pt x="517" y="1"/>
                  </a:lnTo>
                  <a:lnTo>
                    <a:pt x="465" y="1"/>
                  </a:lnTo>
                  <a:lnTo>
                    <a:pt x="413" y="1"/>
                  </a:lnTo>
                  <a:lnTo>
                    <a:pt x="361" y="1"/>
                  </a:lnTo>
                  <a:lnTo>
                    <a:pt x="310" y="0"/>
                  </a:lnTo>
                  <a:lnTo>
                    <a:pt x="258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4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9"/>
            <p:cNvSpPr>
              <a:spLocks/>
            </p:cNvSpPr>
            <p:nvPr/>
          </p:nvSpPr>
          <p:spPr bwMode="auto">
            <a:xfrm>
              <a:off x="4464050" y="2373313"/>
              <a:ext cx="1338262" cy="138113"/>
            </a:xfrm>
            <a:custGeom>
              <a:avLst/>
              <a:gdLst/>
              <a:ahLst/>
              <a:cxnLst>
                <a:cxn ang="0">
                  <a:pos x="10" y="22"/>
                </a:cxn>
                <a:cxn ang="0">
                  <a:pos x="22" y="61"/>
                </a:cxn>
                <a:cxn ang="0">
                  <a:pos x="22" y="99"/>
                </a:cxn>
                <a:cxn ang="0">
                  <a:pos x="16" y="141"/>
                </a:cxn>
                <a:cxn ang="0">
                  <a:pos x="64" y="167"/>
                </a:cxn>
                <a:cxn ang="0">
                  <a:pos x="167" y="168"/>
                </a:cxn>
                <a:cxn ang="0">
                  <a:pos x="270" y="168"/>
                </a:cxn>
                <a:cxn ang="0">
                  <a:pos x="372" y="168"/>
                </a:cxn>
                <a:cxn ang="0">
                  <a:pos x="476" y="169"/>
                </a:cxn>
                <a:cxn ang="0">
                  <a:pos x="578" y="169"/>
                </a:cxn>
                <a:cxn ang="0">
                  <a:pos x="681" y="169"/>
                </a:cxn>
                <a:cxn ang="0">
                  <a:pos x="785" y="170"/>
                </a:cxn>
                <a:cxn ang="0">
                  <a:pos x="887" y="170"/>
                </a:cxn>
                <a:cxn ang="0">
                  <a:pos x="990" y="170"/>
                </a:cxn>
                <a:cxn ang="0">
                  <a:pos x="1092" y="171"/>
                </a:cxn>
                <a:cxn ang="0">
                  <a:pos x="1195" y="171"/>
                </a:cxn>
                <a:cxn ang="0">
                  <a:pos x="1298" y="171"/>
                </a:cxn>
                <a:cxn ang="0">
                  <a:pos x="1401" y="171"/>
                </a:cxn>
                <a:cxn ang="0">
                  <a:pos x="1503" y="173"/>
                </a:cxn>
                <a:cxn ang="0">
                  <a:pos x="1606" y="173"/>
                </a:cxn>
                <a:cxn ang="0">
                  <a:pos x="1671" y="159"/>
                </a:cxn>
                <a:cxn ang="0">
                  <a:pos x="1684" y="114"/>
                </a:cxn>
                <a:cxn ang="0">
                  <a:pos x="1684" y="60"/>
                </a:cxn>
                <a:cxn ang="0">
                  <a:pos x="1668" y="15"/>
                </a:cxn>
                <a:cxn ang="0">
                  <a:pos x="1603" y="0"/>
                </a:cxn>
                <a:cxn ang="0">
                  <a:pos x="1500" y="0"/>
                </a:cxn>
                <a:cxn ang="0">
                  <a:pos x="1396" y="0"/>
                </a:cxn>
                <a:cxn ang="0">
                  <a:pos x="1293" y="0"/>
                </a:cxn>
                <a:cxn ang="0">
                  <a:pos x="1189" y="0"/>
                </a:cxn>
                <a:cxn ang="0">
                  <a:pos x="1086" y="0"/>
                </a:cxn>
                <a:cxn ang="0">
                  <a:pos x="983" y="0"/>
                </a:cxn>
                <a:cxn ang="0">
                  <a:pos x="879" y="0"/>
                </a:cxn>
                <a:cxn ang="0">
                  <a:pos x="775" y="0"/>
                </a:cxn>
                <a:cxn ang="0">
                  <a:pos x="673" y="0"/>
                </a:cxn>
                <a:cxn ang="0">
                  <a:pos x="569" y="0"/>
                </a:cxn>
                <a:cxn ang="0">
                  <a:pos x="465" y="0"/>
                </a:cxn>
                <a:cxn ang="0">
                  <a:pos x="362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87" h="173">
                  <a:moveTo>
                    <a:pt x="0" y="0"/>
                  </a:moveTo>
                  <a:lnTo>
                    <a:pt x="10" y="22"/>
                  </a:lnTo>
                  <a:lnTo>
                    <a:pt x="18" y="43"/>
                  </a:lnTo>
                  <a:lnTo>
                    <a:pt x="22" y="61"/>
                  </a:lnTo>
                  <a:lnTo>
                    <a:pt x="23" y="79"/>
                  </a:lnTo>
                  <a:lnTo>
                    <a:pt x="22" y="99"/>
                  </a:lnTo>
                  <a:lnTo>
                    <a:pt x="19" y="118"/>
                  </a:lnTo>
                  <a:lnTo>
                    <a:pt x="16" y="141"/>
                  </a:lnTo>
                  <a:lnTo>
                    <a:pt x="13" y="167"/>
                  </a:lnTo>
                  <a:lnTo>
                    <a:pt x="64" y="167"/>
                  </a:lnTo>
                  <a:lnTo>
                    <a:pt x="115" y="167"/>
                  </a:lnTo>
                  <a:lnTo>
                    <a:pt x="167" y="168"/>
                  </a:lnTo>
                  <a:lnTo>
                    <a:pt x="219" y="168"/>
                  </a:lnTo>
                  <a:lnTo>
                    <a:pt x="270" y="168"/>
                  </a:lnTo>
                  <a:lnTo>
                    <a:pt x="321" y="168"/>
                  </a:lnTo>
                  <a:lnTo>
                    <a:pt x="372" y="168"/>
                  </a:lnTo>
                  <a:lnTo>
                    <a:pt x="424" y="168"/>
                  </a:lnTo>
                  <a:lnTo>
                    <a:pt x="476" y="169"/>
                  </a:lnTo>
                  <a:lnTo>
                    <a:pt x="526" y="169"/>
                  </a:lnTo>
                  <a:lnTo>
                    <a:pt x="578" y="169"/>
                  </a:lnTo>
                  <a:lnTo>
                    <a:pt x="630" y="169"/>
                  </a:lnTo>
                  <a:lnTo>
                    <a:pt x="681" y="169"/>
                  </a:lnTo>
                  <a:lnTo>
                    <a:pt x="733" y="170"/>
                  </a:lnTo>
                  <a:lnTo>
                    <a:pt x="785" y="170"/>
                  </a:lnTo>
                  <a:lnTo>
                    <a:pt x="835" y="170"/>
                  </a:lnTo>
                  <a:lnTo>
                    <a:pt x="887" y="170"/>
                  </a:lnTo>
                  <a:lnTo>
                    <a:pt x="938" y="170"/>
                  </a:lnTo>
                  <a:lnTo>
                    <a:pt x="990" y="170"/>
                  </a:lnTo>
                  <a:lnTo>
                    <a:pt x="1041" y="171"/>
                  </a:lnTo>
                  <a:lnTo>
                    <a:pt x="1092" y="171"/>
                  </a:lnTo>
                  <a:lnTo>
                    <a:pt x="1144" y="171"/>
                  </a:lnTo>
                  <a:lnTo>
                    <a:pt x="1195" y="171"/>
                  </a:lnTo>
                  <a:lnTo>
                    <a:pt x="1247" y="171"/>
                  </a:lnTo>
                  <a:lnTo>
                    <a:pt x="1298" y="171"/>
                  </a:lnTo>
                  <a:lnTo>
                    <a:pt x="1349" y="171"/>
                  </a:lnTo>
                  <a:lnTo>
                    <a:pt x="1401" y="171"/>
                  </a:lnTo>
                  <a:lnTo>
                    <a:pt x="1452" y="173"/>
                  </a:lnTo>
                  <a:lnTo>
                    <a:pt x="1503" y="173"/>
                  </a:lnTo>
                  <a:lnTo>
                    <a:pt x="1554" y="173"/>
                  </a:lnTo>
                  <a:lnTo>
                    <a:pt x="1606" y="173"/>
                  </a:lnTo>
                  <a:lnTo>
                    <a:pt x="1657" y="173"/>
                  </a:lnTo>
                  <a:lnTo>
                    <a:pt x="1671" y="159"/>
                  </a:lnTo>
                  <a:lnTo>
                    <a:pt x="1680" y="138"/>
                  </a:lnTo>
                  <a:lnTo>
                    <a:pt x="1684" y="114"/>
                  </a:lnTo>
                  <a:lnTo>
                    <a:pt x="1687" y="87"/>
                  </a:lnTo>
                  <a:lnTo>
                    <a:pt x="1684" y="60"/>
                  </a:lnTo>
                  <a:lnTo>
                    <a:pt x="1677" y="36"/>
                  </a:lnTo>
                  <a:lnTo>
                    <a:pt x="1668" y="15"/>
                  </a:lnTo>
                  <a:lnTo>
                    <a:pt x="1654" y="0"/>
                  </a:lnTo>
                  <a:lnTo>
                    <a:pt x="1603" y="0"/>
                  </a:lnTo>
                  <a:lnTo>
                    <a:pt x="1551" y="0"/>
                  </a:lnTo>
                  <a:lnTo>
                    <a:pt x="1500" y="0"/>
                  </a:lnTo>
                  <a:lnTo>
                    <a:pt x="1448" y="0"/>
                  </a:lnTo>
                  <a:lnTo>
                    <a:pt x="1396" y="0"/>
                  </a:lnTo>
                  <a:lnTo>
                    <a:pt x="1344" y="0"/>
                  </a:lnTo>
                  <a:lnTo>
                    <a:pt x="1293" y="0"/>
                  </a:lnTo>
                  <a:lnTo>
                    <a:pt x="1241" y="0"/>
                  </a:lnTo>
                  <a:lnTo>
                    <a:pt x="1189" y="0"/>
                  </a:lnTo>
                  <a:lnTo>
                    <a:pt x="1138" y="0"/>
                  </a:lnTo>
                  <a:lnTo>
                    <a:pt x="1086" y="0"/>
                  </a:lnTo>
                  <a:lnTo>
                    <a:pt x="1035" y="0"/>
                  </a:lnTo>
                  <a:lnTo>
                    <a:pt x="983" y="0"/>
                  </a:lnTo>
                  <a:lnTo>
                    <a:pt x="931" y="0"/>
                  </a:lnTo>
                  <a:lnTo>
                    <a:pt x="879" y="0"/>
                  </a:lnTo>
                  <a:lnTo>
                    <a:pt x="827" y="0"/>
                  </a:lnTo>
                  <a:lnTo>
                    <a:pt x="775" y="0"/>
                  </a:lnTo>
                  <a:lnTo>
                    <a:pt x="725" y="0"/>
                  </a:lnTo>
                  <a:lnTo>
                    <a:pt x="673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7" y="0"/>
                  </a:lnTo>
                  <a:lnTo>
                    <a:pt x="465" y="0"/>
                  </a:lnTo>
                  <a:lnTo>
                    <a:pt x="414" y="0"/>
                  </a:lnTo>
                  <a:lnTo>
                    <a:pt x="362" y="0"/>
                  </a:lnTo>
                  <a:lnTo>
                    <a:pt x="310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0"/>
            <p:cNvSpPr>
              <a:spLocks/>
            </p:cNvSpPr>
            <p:nvPr/>
          </p:nvSpPr>
          <p:spPr bwMode="auto">
            <a:xfrm>
              <a:off x="4465638" y="2378075"/>
              <a:ext cx="1336675" cy="125413"/>
            </a:xfrm>
            <a:custGeom>
              <a:avLst/>
              <a:gdLst/>
              <a:ahLst/>
              <a:cxnLst>
                <a:cxn ang="0">
                  <a:pos x="16" y="38"/>
                </a:cxn>
                <a:cxn ang="0">
                  <a:pos x="19" y="108"/>
                </a:cxn>
                <a:cxn ang="0">
                  <a:pos x="64" y="152"/>
                </a:cxn>
                <a:cxn ang="0">
                  <a:pos x="166" y="153"/>
                </a:cxn>
                <a:cxn ang="0">
                  <a:pos x="270" y="153"/>
                </a:cxn>
                <a:cxn ang="0">
                  <a:pos x="372" y="153"/>
                </a:cxn>
                <a:cxn ang="0">
                  <a:pos x="475" y="153"/>
                </a:cxn>
                <a:cxn ang="0">
                  <a:pos x="579" y="154"/>
                </a:cxn>
                <a:cxn ang="0">
                  <a:pos x="681" y="154"/>
                </a:cxn>
                <a:cxn ang="0">
                  <a:pos x="784" y="154"/>
                </a:cxn>
                <a:cxn ang="0">
                  <a:pos x="887" y="155"/>
                </a:cxn>
                <a:cxn ang="0">
                  <a:pos x="990" y="155"/>
                </a:cxn>
                <a:cxn ang="0">
                  <a:pos x="1092" y="155"/>
                </a:cxn>
                <a:cxn ang="0">
                  <a:pos x="1195" y="156"/>
                </a:cxn>
                <a:cxn ang="0">
                  <a:pos x="1299" y="156"/>
                </a:cxn>
                <a:cxn ang="0">
                  <a:pos x="1401" y="156"/>
                </a:cxn>
                <a:cxn ang="0">
                  <a:pos x="1504" y="156"/>
                </a:cxn>
                <a:cxn ang="0">
                  <a:pos x="1606" y="157"/>
                </a:cxn>
                <a:cxn ang="0">
                  <a:pos x="1670" y="145"/>
                </a:cxn>
                <a:cxn ang="0">
                  <a:pos x="1684" y="104"/>
                </a:cxn>
                <a:cxn ang="0">
                  <a:pos x="1682" y="56"/>
                </a:cxn>
                <a:cxn ang="0">
                  <a:pos x="1667" y="15"/>
                </a:cxn>
                <a:cxn ang="0">
                  <a:pos x="1604" y="1"/>
                </a:cxn>
                <a:cxn ang="0">
                  <a:pos x="1500" y="1"/>
                </a:cxn>
                <a:cxn ang="0">
                  <a:pos x="1397" y="1"/>
                </a:cxn>
                <a:cxn ang="0">
                  <a:pos x="1294" y="0"/>
                </a:cxn>
                <a:cxn ang="0">
                  <a:pos x="1190" y="0"/>
                </a:cxn>
                <a:cxn ang="0">
                  <a:pos x="1087" y="0"/>
                </a:cxn>
                <a:cxn ang="0">
                  <a:pos x="983" y="0"/>
                </a:cxn>
                <a:cxn ang="0">
                  <a:pos x="879" y="0"/>
                </a:cxn>
                <a:cxn ang="0">
                  <a:pos x="777" y="0"/>
                </a:cxn>
                <a:cxn ang="0">
                  <a:pos x="673" y="0"/>
                </a:cxn>
                <a:cxn ang="0">
                  <a:pos x="569" y="0"/>
                </a:cxn>
                <a:cxn ang="0">
                  <a:pos x="466" y="0"/>
                </a:cxn>
                <a:cxn ang="0">
                  <a:pos x="362" y="0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85" h="157">
                  <a:moveTo>
                    <a:pt x="0" y="0"/>
                  </a:moveTo>
                  <a:lnTo>
                    <a:pt x="16" y="38"/>
                  </a:lnTo>
                  <a:lnTo>
                    <a:pt x="21" y="72"/>
                  </a:lnTo>
                  <a:lnTo>
                    <a:pt x="19" y="108"/>
                  </a:lnTo>
                  <a:lnTo>
                    <a:pt x="12" y="152"/>
                  </a:lnTo>
                  <a:lnTo>
                    <a:pt x="64" y="152"/>
                  </a:lnTo>
                  <a:lnTo>
                    <a:pt x="114" y="152"/>
                  </a:lnTo>
                  <a:lnTo>
                    <a:pt x="166" y="153"/>
                  </a:lnTo>
                  <a:lnTo>
                    <a:pt x="218" y="153"/>
                  </a:lnTo>
                  <a:lnTo>
                    <a:pt x="270" y="153"/>
                  </a:lnTo>
                  <a:lnTo>
                    <a:pt x="321" y="153"/>
                  </a:lnTo>
                  <a:lnTo>
                    <a:pt x="372" y="153"/>
                  </a:lnTo>
                  <a:lnTo>
                    <a:pt x="424" y="153"/>
                  </a:lnTo>
                  <a:lnTo>
                    <a:pt x="475" y="153"/>
                  </a:lnTo>
                  <a:lnTo>
                    <a:pt x="527" y="154"/>
                  </a:lnTo>
                  <a:lnTo>
                    <a:pt x="579" y="154"/>
                  </a:lnTo>
                  <a:lnTo>
                    <a:pt x="629" y="154"/>
                  </a:lnTo>
                  <a:lnTo>
                    <a:pt x="681" y="154"/>
                  </a:lnTo>
                  <a:lnTo>
                    <a:pt x="733" y="154"/>
                  </a:lnTo>
                  <a:lnTo>
                    <a:pt x="784" y="154"/>
                  </a:lnTo>
                  <a:lnTo>
                    <a:pt x="836" y="154"/>
                  </a:lnTo>
                  <a:lnTo>
                    <a:pt x="887" y="155"/>
                  </a:lnTo>
                  <a:lnTo>
                    <a:pt x="938" y="155"/>
                  </a:lnTo>
                  <a:lnTo>
                    <a:pt x="990" y="155"/>
                  </a:lnTo>
                  <a:lnTo>
                    <a:pt x="1041" y="155"/>
                  </a:lnTo>
                  <a:lnTo>
                    <a:pt x="1092" y="155"/>
                  </a:lnTo>
                  <a:lnTo>
                    <a:pt x="1144" y="155"/>
                  </a:lnTo>
                  <a:lnTo>
                    <a:pt x="1195" y="156"/>
                  </a:lnTo>
                  <a:lnTo>
                    <a:pt x="1247" y="156"/>
                  </a:lnTo>
                  <a:lnTo>
                    <a:pt x="1299" y="156"/>
                  </a:lnTo>
                  <a:lnTo>
                    <a:pt x="1349" y="156"/>
                  </a:lnTo>
                  <a:lnTo>
                    <a:pt x="1401" y="156"/>
                  </a:lnTo>
                  <a:lnTo>
                    <a:pt x="1452" y="156"/>
                  </a:lnTo>
                  <a:lnTo>
                    <a:pt x="1504" y="156"/>
                  </a:lnTo>
                  <a:lnTo>
                    <a:pt x="1556" y="157"/>
                  </a:lnTo>
                  <a:lnTo>
                    <a:pt x="1606" y="157"/>
                  </a:lnTo>
                  <a:lnTo>
                    <a:pt x="1658" y="157"/>
                  </a:lnTo>
                  <a:lnTo>
                    <a:pt x="1670" y="145"/>
                  </a:lnTo>
                  <a:lnTo>
                    <a:pt x="1679" y="126"/>
                  </a:lnTo>
                  <a:lnTo>
                    <a:pt x="1684" y="104"/>
                  </a:lnTo>
                  <a:lnTo>
                    <a:pt x="1685" y="80"/>
                  </a:lnTo>
                  <a:lnTo>
                    <a:pt x="1682" y="56"/>
                  </a:lnTo>
                  <a:lnTo>
                    <a:pt x="1677" y="33"/>
                  </a:lnTo>
                  <a:lnTo>
                    <a:pt x="1667" y="15"/>
                  </a:lnTo>
                  <a:lnTo>
                    <a:pt x="1656" y="1"/>
                  </a:lnTo>
                  <a:lnTo>
                    <a:pt x="1604" y="1"/>
                  </a:lnTo>
                  <a:lnTo>
                    <a:pt x="1552" y="1"/>
                  </a:lnTo>
                  <a:lnTo>
                    <a:pt x="1500" y="1"/>
                  </a:lnTo>
                  <a:lnTo>
                    <a:pt x="1448" y="1"/>
                  </a:lnTo>
                  <a:lnTo>
                    <a:pt x="1397" y="1"/>
                  </a:lnTo>
                  <a:lnTo>
                    <a:pt x="1346" y="1"/>
                  </a:lnTo>
                  <a:lnTo>
                    <a:pt x="1294" y="0"/>
                  </a:lnTo>
                  <a:lnTo>
                    <a:pt x="1242" y="0"/>
                  </a:lnTo>
                  <a:lnTo>
                    <a:pt x="1190" y="0"/>
                  </a:lnTo>
                  <a:lnTo>
                    <a:pt x="1139" y="0"/>
                  </a:lnTo>
                  <a:lnTo>
                    <a:pt x="1087" y="0"/>
                  </a:lnTo>
                  <a:lnTo>
                    <a:pt x="1035" y="0"/>
                  </a:lnTo>
                  <a:lnTo>
                    <a:pt x="983" y="0"/>
                  </a:lnTo>
                  <a:lnTo>
                    <a:pt x="931" y="0"/>
                  </a:lnTo>
                  <a:lnTo>
                    <a:pt x="879" y="0"/>
                  </a:lnTo>
                  <a:lnTo>
                    <a:pt x="829" y="0"/>
                  </a:lnTo>
                  <a:lnTo>
                    <a:pt x="777" y="0"/>
                  </a:lnTo>
                  <a:lnTo>
                    <a:pt x="725" y="0"/>
                  </a:lnTo>
                  <a:lnTo>
                    <a:pt x="673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8" y="0"/>
                  </a:lnTo>
                  <a:lnTo>
                    <a:pt x="466" y="0"/>
                  </a:lnTo>
                  <a:lnTo>
                    <a:pt x="414" y="0"/>
                  </a:lnTo>
                  <a:lnTo>
                    <a:pt x="362" y="0"/>
                  </a:lnTo>
                  <a:lnTo>
                    <a:pt x="310" y="0"/>
                  </a:lnTo>
                  <a:lnTo>
                    <a:pt x="259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63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1"/>
            <p:cNvSpPr>
              <a:spLocks/>
            </p:cNvSpPr>
            <p:nvPr/>
          </p:nvSpPr>
          <p:spPr bwMode="auto">
            <a:xfrm>
              <a:off x="4467225" y="2382838"/>
              <a:ext cx="1335087" cy="112713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6" y="98"/>
                </a:cxn>
                <a:cxn ang="0">
                  <a:pos x="62" y="137"/>
                </a:cxn>
                <a:cxn ang="0">
                  <a:pos x="164" y="139"/>
                </a:cxn>
                <a:cxn ang="0">
                  <a:pos x="268" y="139"/>
                </a:cxn>
                <a:cxn ang="0">
                  <a:pos x="371" y="139"/>
                </a:cxn>
                <a:cxn ang="0">
                  <a:pos x="473" y="139"/>
                </a:cxn>
                <a:cxn ang="0">
                  <a:pos x="577" y="140"/>
                </a:cxn>
                <a:cxn ang="0">
                  <a:pos x="679" y="140"/>
                </a:cxn>
                <a:cxn ang="0">
                  <a:pos x="783" y="140"/>
                </a:cxn>
                <a:cxn ang="0">
                  <a:pos x="886" y="140"/>
                </a:cxn>
                <a:cxn ang="0">
                  <a:pos x="989" y="141"/>
                </a:cxn>
                <a:cxn ang="0">
                  <a:pos x="1092" y="141"/>
                </a:cxn>
                <a:cxn ang="0">
                  <a:pos x="1195" y="141"/>
                </a:cxn>
                <a:cxn ang="0">
                  <a:pos x="1298" y="141"/>
                </a:cxn>
                <a:cxn ang="0">
                  <a:pos x="1401" y="142"/>
                </a:cxn>
                <a:cxn ang="0">
                  <a:pos x="1504" y="142"/>
                </a:cxn>
                <a:cxn ang="0">
                  <a:pos x="1607" y="142"/>
                </a:cxn>
                <a:cxn ang="0">
                  <a:pos x="1676" y="114"/>
                </a:cxn>
                <a:cxn ang="0">
                  <a:pos x="1675" y="30"/>
                </a:cxn>
                <a:cxn ang="0">
                  <a:pos x="1606" y="2"/>
                </a:cxn>
                <a:cxn ang="0">
                  <a:pos x="1502" y="2"/>
                </a:cxn>
                <a:cxn ang="0">
                  <a:pos x="1398" y="2"/>
                </a:cxn>
                <a:cxn ang="0">
                  <a:pos x="1295" y="2"/>
                </a:cxn>
                <a:cxn ang="0">
                  <a:pos x="1191" y="2"/>
                </a:cxn>
                <a:cxn ang="0">
                  <a:pos x="1087" y="2"/>
                </a:cxn>
                <a:cxn ang="0">
                  <a:pos x="983" y="2"/>
                </a:cxn>
                <a:cxn ang="0">
                  <a:pos x="880" y="2"/>
                </a:cxn>
                <a:cxn ang="0">
                  <a:pos x="776" y="0"/>
                </a:cxn>
                <a:cxn ang="0">
                  <a:pos x="672" y="0"/>
                </a:cxn>
                <a:cxn ang="0">
                  <a:pos x="569" y="0"/>
                </a:cxn>
                <a:cxn ang="0">
                  <a:pos x="465" y="0"/>
                </a:cxn>
                <a:cxn ang="0">
                  <a:pos x="361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1" y="0"/>
                </a:cxn>
              </a:cxnLst>
              <a:rect l="0" t="0" r="r" b="b"/>
              <a:pathLst>
                <a:path w="1682" h="142">
                  <a:moveTo>
                    <a:pt x="0" y="0"/>
                  </a:moveTo>
                  <a:lnTo>
                    <a:pt x="14" y="35"/>
                  </a:lnTo>
                  <a:lnTo>
                    <a:pt x="18" y="66"/>
                  </a:lnTo>
                  <a:lnTo>
                    <a:pt x="16" y="98"/>
                  </a:lnTo>
                  <a:lnTo>
                    <a:pt x="10" y="137"/>
                  </a:lnTo>
                  <a:lnTo>
                    <a:pt x="62" y="137"/>
                  </a:lnTo>
                  <a:lnTo>
                    <a:pt x="112" y="137"/>
                  </a:lnTo>
                  <a:lnTo>
                    <a:pt x="164" y="139"/>
                  </a:lnTo>
                  <a:lnTo>
                    <a:pt x="216" y="139"/>
                  </a:lnTo>
                  <a:lnTo>
                    <a:pt x="268" y="139"/>
                  </a:lnTo>
                  <a:lnTo>
                    <a:pt x="319" y="139"/>
                  </a:lnTo>
                  <a:lnTo>
                    <a:pt x="371" y="139"/>
                  </a:lnTo>
                  <a:lnTo>
                    <a:pt x="422" y="139"/>
                  </a:lnTo>
                  <a:lnTo>
                    <a:pt x="473" y="139"/>
                  </a:lnTo>
                  <a:lnTo>
                    <a:pt x="525" y="140"/>
                  </a:lnTo>
                  <a:lnTo>
                    <a:pt x="577" y="140"/>
                  </a:lnTo>
                  <a:lnTo>
                    <a:pt x="629" y="140"/>
                  </a:lnTo>
                  <a:lnTo>
                    <a:pt x="679" y="140"/>
                  </a:lnTo>
                  <a:lnTo>
                    <a:pt x="731" y="140"/>
                  </a:lnTo>
                  <a:lnTo>
                    <a:pt x="783" y="140"/>
                  </a:lnTo>
                  <a:lnTo>
                    <a:pt x="835" y="140"/>
                  </a:lnTo>
                  <a:lnTo>
                    <a:pt x="886" y="140"/>
                  </a:lnTo>
                  <a:lnTo>
                    <a:pt x="937" y="141"/>
                  </a:lnTo>
                  <a:lnTo>
                    <a:pt x="989" y="141"/>
                  </a:lnTo>
                  <a:lnTo>
                    <a:pt x="1040" y="141"/>
                  </a:lnTo>
                  <a:lnTo>
                    <a:pt x="1092" y="141"/>
                  </a:lnTo>
                  <a:lnTo>
                    <a:pt x="1144" y="141"/>
                  </a:lnTo>
                  <a:lnTo>
                    <a:pt x="1195" y="141"/>
                  </a:lnTo>
                  <a:lnTo>
                    <a:pt x="1246" y="141"/>
                  </a:lnTo>
                  <a:lnTo>
                    <a:pt x="1298" y="141"/>
                  </a:lnTo>
                  <a:lnTo>
                    <a:pt x="1350" y="141"/>
                  </a:lnTo>
                  <a:lnTo>
                    <a:pt x="1401" y="142"/>
                  </a:lnTo>
                  <a:lnTo>
                    <a:pt x="1452" y="142"/>
                  </a:lnTo>
                  <a:lnTo>
                    <a:pt x="1504" y="142"/>
                  </a:lnTo>
                  <a:lnTo>
                    <a:pt x="1556" y="142"/>
                  </a:lnTo>
                  <a:lnTo>
                    <a:pt x="1607" y="142"/>
                  </a:lnTo>
                  <a:lnTo>
                    <a:pt x="1659" y="142"/>
                  </a:lnTo>
                  <a:lnTo>
                    <a:pt x="1676" y="114"/>
                  </a:lnTo>
                  <a:lnTo>
                    <a:pt x="1682" y="73"/>
                  </a:lnTo>
                  <a:lnTo>
                    <a:pt x="1675" y="30"/>
                  </a:lnTo>
                  <a:lnTo>
                    <a:pt x="1657" y="2"/>
                  </a:lnTo>
                  <a:lnTo>
                    <a:pt x="1606" y="2"/>
                  </a:lnTo>
                  <a:lnTo>
                    <a:pt x="1554" y="2"/>
                  </a:lnTo>
                  <a:lnTo>
                    <a:pt x="1502" y="2"/>
                  </a:lnTo>
                  <a:lnTo>
                    <a:pt x="1450" y="2"/>
                  </a:lnTo>
                  <a:lnTo>
                    <a:pt x="1398" y="2"/>
                  </a:lnTo>
                  <a:lnTo>
                    <a:pt x="1346" y="2"/>
                  </a:lnTo>
                  <a:lnTo>
                    <a:pt x="1295" y="2"/>
                  </a:lnTo>
                  <a:lnTo>
                    <a:pt x="1243" y="2"/>
                  </a:lnTo>
                  <a:lnTo>
                    <a:pt x="1191" y="2"/>
                  </a:lnTo>
                  <a:lnTo>
                    <a:pt x="1139" y="2"/>
                  </a:lnTo>
                  <a:lnTo>
                    <a:pt x="1087" y="2"/>
                  </a:lnTo>
                  <a:lnTo>
                    <a:pt x="1035" y="2"/>
                  </a:lnTo>
                  <a:lnTo>
                    <a:pt x="983" y="2"/>
                  </a:lnTo>
                  <a:lnTo>
                    <a:pt x="932" y="2"/>
                  </a:lnTo>
                  <a:lnTo>
                    <a:pt x="880" y="2"/>
                  </a:lnTo>
                  <a:lnTo>
                    <a:pt x="828" y="0"/>
                  </a:lnTo>
                  <a:lnTo>
                    <a:pt x="776" y="0"/>
                  </a:lnTo>
                  <a:lnTo>
                    <a:pt x="724" y="0"/>
                  </a:lnTo>
                  <a:lnTo>
                    <a:pt x="672" y="0"/>
                  </a:lnTo>
                  <a:lnTo>
                    <a:pt x="621" y="0"/>
                  </a:lnTo>
                  <a:lnTo>
                    <a:pt x="569" y="0"/>
                  </a:lnTo>
                  <a:lnTo>
                    <a:pt x="517" y="0"/>
                  </a:lnTo>
                  <a:lnTo>
                    <a:pt x="465" y="0"/>
                  </a:lnTo>
                  <a:lnTo>
                    <a:pt x="413" y="0"/>
                  </a:lnTo>
                  <a:lnTo>
                    <a:pt x="361" y="0"/>
                  </a:lnTo>
                  <a:lnTo>
                    <a:pt x="309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6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2"/>
            <p:cNvSpPr>
              <a:spLocks/>
            </p:cNvSpPr>
            <p:nvPr/>
          </p:nvSpPr>
          <p:spPr bwMode="auto">
            <a:xfrm>
              <a:off x="4468813" y="2387600"/>
              <a:ext cx="1333500" cy="100013"/>
            </a:xfrm>
            <a:custGeom>
              <a:avLst/>
              <a:gdLst/>
              <a:ahLst/>
              <a:cxnLst>
                <a:cxn ang="0">
                  <a:pos x="12" y="30"/>
                </a:cxn>
                <a:cxn ang="0">
                  <a:pos x="15" y="88"/>
                </a:cxn>
                <a:cxn ang="0">
                  <a:pos x="61" y="122"/>
                </a:cxn>
                <a:cxn ang="0">
                  <a:pos x="163" y="122"/>
                </a:cxn>
                <a:cxn ang="0">
                  <a:pos x="267" y="122"/>
                </a:cxn>
                <a:cxn ang="0">
                  <a:pos x="371" y="123"/>
                </a:cxn>
                <a:cxn ang="0">
                  <a:pos x="473" y="123"/>
                </a:cxn>
                <a:cxn ang="0">
                  <a:pos x="577" y="123"/>
                </a:cxn>
                <a:cxn ang="0">
                  <a:pos x="680" y="123"/>
                </a:cxn>
                <a:cxn ang="0">
                  <a:pos x="783" y="124"/>
                </a:cxn>
                <a:cxn ang="0">
                  <a:pos x="887" y="124"/>
                </a:cxn>
                <a:cxn ang="0">
                  <a:pos x="990" y="124"/>
                </a:cxn>
                <a:cxn ang="0">
                  <a:pos x="1093" y="124"/>
                </a:cxn>
                <a:cxn ang="0">
                  <a:pos x="1196" y="126"/>
                </a:cxn>
                <a:cxn ang="0">
                  <a:pos x="1299" y="126"/>
                </a:cxn>
                <a:cxn ang="0">
                  <a:pos x="1402" y="126"/>
                </a:cxn>
                <a:cxn ang="0">
                  <a:pos x="1506" y="126"/>
                </a:cxn>
                <a:cxn ang="0">
                  <a:pos x="1608" y="127"/>
                </a:cxn>
                <a:cxn ang="0">
                  <a:pos x="1675" y="101"/>
                </a:cxn>
                <a:cxn ang="0">
                  <a:pos x="1673" y="28"/>
                </a:cxn>
                <a:cxn ang="0">
                  <a:pos x="1605" y="2"/>
                </a:cxn>
                <a:cxn ang="0">
                  <a:pos x="1501" y="2"/>
                </a:cxn>
                <a:cxn ang="0">
                  <a:pos x="1397" y="2"/>
                </a:cxn>
                <a:cxn ang="0">
                  <a:pos x="1295" y="1"/>
                </a:cxn>
                <a:cxn ang="0">
                  <a:pos x="1191" y="1"/>
                </a:cxn>
                <a:cxn ang="0">
                  <a:pos x="1087" y="1"/>
                </a:cxn>
                <a:cxn ang="0">
                  <a:pos x="984" y="1"/>
                </a:cxn>
                <a:cxn ang="0">
                  <a:pos x="880" y="1"/>
                </a:cxn>
                <a:cxn ang="0">
                  <a:pos x="776" y="1"/>
                </a:cxn>
                <a:cxn ang="0">
                  <a:pos x="674" y="0"/>
                </a:cxn>
                <a:cxn ang="0">
                  <a:pos x="570" y="0"/>
                </a:cxn>
                <a:cxn ang="0">
                  <a:pos x="466" y="0"/>
                </a:cxn>
                <a:cxn ang="0">
                  <a:pos x="363" y="0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80" h="127">
                  <a:moveTo>
                    <a:pt x="0" y="0"/>
                  </a:moveTo>
                  <a:lnTo>
                    <a:pt x="12" y="30"/>
                  </a:lnTo>
                  <a:lnTo>
                    <a:pt x="17" y="58"/>
                  </a:lnTo>
                  <a:lnTo>
                    <a:pt x="15" y="88"/>
                  </a:lnTo>
                  <a:lnTo>
                    <a:pt x="9" y="122"/>
                  </a:lnTo>
                  <a:lnTo>
                    <a:pt x="61" y="122"/>
                  </a:lnTo>
                  <a:lnTo>
                    <a:pt x="113" y="122"/>
                  </a:lnTo>
                  <a:lnTo>
                    <a:pt x="163" y="122"/>
                  </a:lnTo>
                  <a:lnTo>
                    <a:pt x="215" y="122"/>
                  </a:lnTo>
                  <a:lnTo>
                    <a:pt x="267" y="122"/>
                  </a:lnTo>
                  <a:lnTo>
                    <a:pt x="319" y="123"/>
                  </a:lnTo>
                  <a:lnTo>
                    <a:pt x="371" y="123"/>
                  </a:lnTo>
                  <a:lnTo>
                    <a:pt x="422" y="123"/>
                  </a:lnTo>
                  <a:lnTo>
                    <a:pt x="473" y="123"/>
                  </a:lnTo>
                  <a:lnTo>
                    <a:pt x="525" y="123"/>
                  </a:lnTo>
                  <a:lnTo>
                    <a:pt x="577" y="123"/>
                  </a:lnTo>
                  <a:lnTo>
                    <a:pt x="629" y="123"/>
                  </a:lnTo>
                  <a:lnTo>
                    <a:pt x="680" y="123"/>
                  </a:lnTo>
                  <a:lnTo>
                    <a:pt x="731" y="123"/>
                  </a:lnTo>
                  <a:lnTo>
                    <a:pt x="783" y="124"/>
                  </a:lnTo>
                  <a:lnTo>
                    <a:pt x="835" y="124"/>
                  </a:lnTo>
                  <a:lnTo>
                    <a:pt x="887" y="124"/>
                  </a:lnTo>
                  <a:lnTo>
                    <a:pt x="938" y="124"/>
                  </a:lnTo>
                  <a:lnTo>
                    <a:pt x="990" y="124"/>
                  </a:lnTo>
                  <a:lnTo>
                    <a:pt x="1041" y="124"/>
                  </a:lnTo>
                  <a:lnTo>
                    <a:pt x="1093" y="124"/>
                  </a:lnTo>
                  <a:lnTo>
                    <a:pt x="1145" y="124"/>
                  </a:lnTo>
                  <a:lnTo>
                    <a:pt x="1196" y="126"/>
                  </a:lnTo>
                  <a:lnTo>
                    <a:pt x="1248" y="126"/>
                  </a:lnTo>
                  <a:lnTo>
                    <a:pt x="1299" y="126"/>
                  </a:lnTo>
                  <a:lnTo>
                    <a:pt x="1351" y="126"/>
                  </a:lnTo>
                  <a:lnTo>
                    <a:pt x="1402" y="126"/>
                  </a:lnTo>
                  <a:lnTo>
                    <a:pt x="1454" y="126"/>
                  </a:lnTo>
                  <a:lnTo>
                    <a:pt x="1506" y="126"/>
                  </a:lnTo>
                  <a:lnTo>
                    <a:pt x="1558" y="127"/>
                  </a:lnTo>
                  <a:lnTo>
                    <a:pt x="1608" y="127"/>
                  </a:lnTo>
                  <a:lnTo>
                    <a:pt x="1660" y="127"/>
                  </a:lnTo>
                  <a:lnTo>
                    <a:pt x="1675" y="101"/>
                  </a:lnTo>
                  <a:lnTo>
                    <a:pt x="1680" y="65"/>
                  </a:lnTo>
                  <a:lnTo>
                    <a:pt x="1673" y="28"/>
                  </a:lnTo>
                  <a:lnTo>
                    <a:pt x="1657" y="2"/>
                  </a:lnTo>
                  <a:lnTo>
                    <a:pt x="1605" y="2"/>
                  </a:lnTo>
                  <a:lnTo>
                    <a:pt x="1553" y="2"/>
                  </a:lnTo>
                  <a:lnTo>
                    <a:pt x="1501" y="2"/>
                  </a:lnTo>
                  <a:lnTo>
                    <a:pt x="1449" y="2"/>
                  </a:lnTo>
                  <a:lnTo>
                    <a:pt x="1397" y="2"/>
                  </a:lnTo>
                  <a:lnTo>
                    <a:pt x="1347" y="1"/>
                  </a:lnTo>
                  <a:lnTo>
                    <a:pt x="1295" y="1"/>
                  </a:lnTo>
                  <a:lnTo>
                    <a:pt x="1243" y="1"/>
                  </a:lnTo>
                  <a:lnTo>
                    <a:pt x="1191" y="1"/>
                  </a:lnTo>
                  <a:lnTo>
                    <a:pt x="1139" y="1"/>
                  </a:lnTo>
                  <a:lnTo>
                    <a:pt x="1087" y="1"/>
                  </a:lnTo>
                  <a:lnTo>
                    <a:pt x="1036" y="1"/>
                  </a:lnTo>
                  <a:lnTo>
                    <a:pt x="984" y="1"/>
                  </a:lnTo>
                  <a:lnTo>
                    <a:pt x="932" y="1"/>
                  </a:lnTo>
                  <a:lnTo>
                    <a:pt x="880" y="1"/>
                  </a:lnTo>
                  <a:lnTo>
                    <a:pt x="828" y="1"/>
                  </a:lnTo>
                  <a:lnTo>
                    <a:pt x="776" y="1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2" y="0"/>
                  </a:lnTo>
                  <a:lnTo>
                    <a:pt x="570" y="0"/>
                  </a:lnTo>
                  <a:lnTo>
                    <a:pt x="518" y="0"/>
                  </a:lnTo>
                  <a:lnTo>
                    <a:pt x="466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1" y="0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77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3"/>
            <p:cNvSpPr>
              <a:spLocks/>
            </p:cNvSpPr>
            <p:nvPr/>
          </p:nvSpPr>
          <p:spPr bwMode="auto">
            <a:xfrm>
              <a:off x="4471988" y="2392363"/>
              <a:ext cx="1330325" cy="87313"/>
            </a:xfrm>
            <a:custGeom>
              <a:avLst/>
              <a:gdLst/>
              <a:ahLst/>
              <a:cxnLst>
                <a:cxn ang="0">
                  <a:pos x="12" y="26"/>
                </a:cxn>
                <a:cxn ang="0">
                  <a:pos x="13" y="77"/>
                </a:cxn>
                <a:cxn ang="0">
                  <a:pos x="61" y="107"/>
                </a:cxn>
                <a:cxn ang="0">
                  <a:pos x="164" y="107"/>
                </a:cxn>
                <a:cxn ang="0">
                  <a:pos x="267" y="107"/>
                </a:cxn>
                <a:cxn ang="0">
                  <a:pos x="371" y="108"/>
                </a:cxn>
                <a:cxn ang="0">
                  <a:pos x="474" y="108"/>
                </a:cxn>
                <a:cxn ang="0">
                  <a:pos x="577" y="108"/>
                </a:cxn>
                <a:cxn ang="0">
                  <a:pos x="681" y="108"/>
                </a:cxn>
                <a:cxn ang="0">
                  <a:pos x="784" y="108"/>
                </a:cxn>
                <a:cxn ang="0">
                  <a:pos x="887" y="109"/>
                </a:cxn>
                <a:cxn ang="0">
                  <a:pos x="990" y="109"/>
                </a:cxn>
                <a:cxn ang="0">
                  <a:pos x="1094" y="109"/>
                </a:cxn>
                <a:cxn ang="0">
                  <a:pos x="1197" y="109"/>
                </a:cxn>
                <a:cxn ang="0">
                  <a:pos x="1300" y="109"/>
                </a:cxn>
                <a:cxn ang="0">
                  <a:pos x="1403" y="110"/>
                </a:cxn>
                <a:cxn ang="0">
                  <a:pos x="1507" y="110"/>
                </a:cxn>
                <a:cxn ang="0">
                  <a:pos x="1610" y="110"/>
                </a:cxn>
                <a:cxn ang="0">
                  <a:pos x="1674" y="89"/>
                </a:cxn>
                <a:cxn ang="0">
                  <a:pos x="1672" y="24"/>
                </a:cxn>
                <a:cxn ang="0">
                  <a:pos x="1606" y="2"/>
                </a:cxn>
                <a:cxn ang="0">
                  <a:pos x="1503" y="1"/>
                </a:cxn>
                <a:cxn ang="0">
                  <a:pos x="1399" y="1"/>
                </a:cxn>
                <a:cxn ang="0">
                  <a:pos x="1295" y="1"/>
                </a:cxn>
                <a:cxn ang="0">
                  <a:pos x="1191" y="1"/>
                </a:cxn>
                <a:cxn ang="0">
                  <a:pos x="1088" y="1"/>
                </a:cxn>
                <a:cxn ang="0">
                  <a:pos x="984" y="0"/>
                </a:cxn>
                <a:cxn ang="0">
                  <a:pos x="880" y="0"/>
                </a:cxn>
                <a:cxn ang="0">
                  <a:pos x="778" y="0"/>
                </a:cxn>
                <a:cxn ang="0">
                  <a:pos x="674" y="0"/>
                </a:cxn>
                <a:cxn ang="0">
                  <a:pos x="570" y="0"/>
                </a:cxn>
                <a:cxn ang="0">
                  <a:pos x="467" y="0"/>
                </a:cxn>
                <a:cxn ang="0">
                  <a:pos x="363" y="0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8" h="110">
                  <a:moveTo>
                    <a:pt x="0" y="0"/>
                  </a:moveTo>
                  <a:lnTo>
                    <a:pt x="12" y="26"/>
                  </a:lnTo>
                  <a:lnTo>
                    <a:pt x="15" y="51"/>
                  </a:lnTo>
                  <a:lnTo>
                    <a:pt x="13" y="77"/>
                  </a:lnTo>
                  <a:lnTo>
                    <a:pt x="9" y="107"/>
                  </a:lnTo>
                  <a:lnTo>
                    <a:pt x="61" y="107"/>
                  </a:lnTo>
                  <a:lnTo>
                    <a:pt x="113" y="107"/>
                  </a:lnTo>
                  <a:lnTo>
                    <a:pt x="164" y="107"/>
                  </a:lnTo>
                  <a:lnTo>
                    <a:pt x="216" y="107"/>
                  </a:lnTo>
                  <a:lnTo>
                    <a:pt x="267" y="107"/>
                  </a:lnTo>
                  <a:lnTo>
                    <a:pt x="319" y="108"/>
                  </a:lnTo>
                  <a:lnTo>
                    <a:pt x="371" y="108"/>
                  </a:lnTo>
                  <a:lnTo>
                    <a:pt x="423" y="108"/>
                  </a:lnTo>
                  <a:lnTo>
                    <a:pt x="474" y="108"/>
                  </a:lnTo>
                  <a:lnTo>
                    <a:pt x="526" y="108"/>
                  </a:lnTo>
                  <a:lnTo>
                    <a:pt x="577" y="108"/>
                  </a:lnTo>
                  <a:lnTo>
                    <a:pt x="629" y="108"/>
                  </a:lnTo>
                  <a:lnTo>
                    <a:pt x="681" y="108"/>
                  </a:lnTo>
                  <a:lnTo>
                    <a:pt x="732" y="108"/>
                  </a:lnTo>
                  <a:lnTo>
                    <a:pt x="784" y="108"/>
                  </a:lnTo>
                  <a:lnTo>
                    <a:pt x="835" y="108"/>
                  </a:lnTo>
                  <a:lnTo>
                    <a:pt x="887" y="109"/>
                  </a:lnTo>
                  <a:lnTo>
                    <a:pt x="939" y="109"/>
                  </a:lnTo>
                  <a:lnTo>
                    <a:pt x="990" y="109"/>
                  </a:lnTo>
                  <a:lnTo>
                    <a:pt x="1042" y="109"/>
                  </a:lnTo>
                  <a:lnTo>
                    <a:pt x="1094" y="109"/>
                  </a:lnTo>
                  <a:lnTo>
                    <a:pt x="1145" y="109"/>
                  </a:lnTo>
                  <a:lnTo>
                    <a:pt x="1197" y="109"/>
                  </a:lnTo>
                  <a:lnTo>
                    <a:pt x="1249" y="109"/>
                  </a:lnTo>
                  <a:lnTo>
                    <a:pt x="1300" y="109"/>
                  </a:lnTo>
                  <a:lnTo>
                    <a:pt x="1352" y="109"/>
                  </a:lnTo>
                  <a:lnTo>
                    <a:pt x="1403" y="110"/>
                  </a:lnTo>
                  <a:lnTo>
                    <a:pt x="1455" y="110"/>
                  </a:lnTo>
                  <a:lnTo>
                    <a:pt x="1507" y="110"/>
                  </a:lnTo>
                  <a:lnTo>
                    <a:pt x="1558" y="110"/>
                  </a:lnTo>
                  <a:lnTo>
                    <a:pt x="1610" y="110"/>
                  </a:lnTo>
                  <a:lnTo>
                    <a:pt x="1662" y="110"/>
                  </a:lnTo>
                  <a:lnTo>
                    <a:pt x="1674" y="89"/>
                  </a:lnTo>
                  <a:lnTo>
                    <a:pt x="1678" y="56"/>
                  </a:lnTo>
                  <a:lnTo>
                    <a:pt x="1672" y="24"/>
                  </a:lnTo>
                  <a:lnTo>
                    <a:pt x="1658" y="2"/>
                  </a:lnTo>
                  <a:lnTo>
                    <a:pt x="1606" y="2"/>
                  </a:lnTo>
                  <a:lnTo>
                    <a:pt x="1554" y="2"/>
                  </a:lnTo>
                  <a:lnTo>
                    <a:pt x="1503" y="1"/>
                  </a:lnTo>
                  <a:lnTo>
                    <a:pt x="1451" y="1"/>
                  </a:lnTo>
                  <a:lnTo>
                    <a:pt x="1399" y="1"/>
                  </a:lnTo>
                  <a:lnTo>
                    <a:pt x="1347" y="1"/>
                  </a:lnTo>
                  <a:lnTo>
                    <a:pt x="1295" y="1"/>
                  </a:lnTo>
                  <a:lnTo>
                    <a:pt x="1243" y="1"/>
                  </a:lnTo>
                  <a:lnTo>
                    <a:pt x="1191" y="1"/>
                  </a:lnTo>
                  <a:lnTo>
                    <a:pt x="1140" y="1"/>
                  </a:lnTo>
                  <a:lnTo>
                    <a:pt x="1088" y="1"/>
                  </a:lnTo>
                  <a:lnTo>
                    <a:pt x="1036" y="0"/>
                  </a:lnTo>
                  <a:lnTo>
                    <a:pt x="984" y="0"/>
                  </a:lnTo>
                  <a:lnTo>
                    <a:pt x="932" y="0"/>
                  </a:lnTo>
                  <a:lnTo>
                    <a:pt x="880" y="0"/>
                  </a:lnTo>
                  <a:lnTo>
                    <a:pt x="830" y="0"/>
                  </a:lnTo>
                  <a:lnTo>
                    <a:pt x="778" y="0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2" y="0"/>
                  </a:lnTo>
                  <a:lnTo>
                    <a:pt x="570" y="0"/>
                  </a:lnTo>
                  <a:lnTo>
                    <a:pt x="519" y="0"/>
                  </a:lnTo>
                  <a:lnTo>
                    <a:pt x="467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1" y="0"/>
                  </a:lnTo>
                  <a:lnTo>
                    <a:pt x="259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82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4"/>
            <p:cNvSpPr>
              <a:spLocks/>
            </p:cNvSpPr>
            <p:nvPr/>
          </p:nvSpPr>
          <p:spPr bwMode="auto">
            <a:xfrm>
              <a:off x="4473575" y="2397125"/>
              <a:ext cx="1328737" cy="74613"/>
            </a:xfrm>
            <a:custGeom>
              <a:avLst/>
              <a:gdLst/>
              <a:ahLst/>
              <a:cxnLst>
                <a:cxn ang="0">
                  <a:pos x="10" y="23"/>
                </a:cxn>
                <a:cxn ang="0">
                  <a:pos x="12" y="66"/>
                </a:cxn>
                <a:cxn ang="0">
                  <a:pos x="60" y="92"/>
                </a:cxn>
                <a:cxn ang="0">
                  <a:pos x="163" y="92"/>
                </a:cxn>
                <a:cxn ang="0">
                  <a:pos x="267" y="92"/>
                </a:cxn>
                <a:cxn ang="0">
                  <a:pos x="370" y="93"/>
                </a:cxn>
                <a:cxn ang="0">
                  <a:pos x="474" y="93"/>
                </a:cxn>
                <a:cxn ang="0">
                  <a:pos x="577" y="93"/>
                </a:cxn>
                <a:cxn ang="0">
                  <a:pos x="680" y="93"/>
                </a:cxn>
                <a:cxn ang="0">
                  <a:pos x="784" y="93"/>
                </a:cxn>
                <a:cxn ang="0">
                  <a:pos x="888" y="93"/>
                </a:cxn>
                <a:cxn ang="0">
                  <a:pos x="990" y="94"/>
                </a:cxn>
                <a:cxn ang="0">
                  <a:pos x="1094" y="94"/>
                </a:cxn>
                <a:cxn ang="0">
                  <a:pos x="1198" y="94"/>
                </a:cxn>
                <a:cxn ang="0">
                  <a:pos x="1301" y="94"/>
                </a:cxn>
                <a:cxn ang="0">
                  <a:pos x="1404" y="94"/>
                </a:cxn>
                <a:cxn ang="0">
                  <a:pos x="1507" y="94"/>
                </a:cxn>
                <a:cxn ang="0">
                  <a:pos x="1611" y="94"/>
                </a:cxn>
                <a:cxn ang="0">
                  <a:pos x="1673" y="76"/>
                </a:cxn>
                <a:cxn ang="0">
                  <a:pos x="1670" y="20"/>
                </a:cxn>
                <a:cxn ang="0">
                  <a:pos x="1607" y="1"/>
                </a:cxn>
                <a:cxn ang="0">
                  <a:pos x="1503" y="1"/>
                </a:cxn>
                <a:cxn ang="0">
                  <a:pos x="1399" y="1"/>
                </a:cxn>
                <a:cxn ang="0">
                  <a:pos x="1297" y="1"/>
                </a:cxn>
                <a:cxn ang="0">
                  <a:pos x="1193" y="1"/>
                </a:cxn>
                <a:cxn ang="0">
                  <a:pos x="1089" y="1"/>
                </a:cxn>
                <a:cxn ang="0">
                  <a:pos x="986" y="1"/>
                </a:cxn>
                <a:cxn ang="0">
                  <a:pos x="882" y="1"/>
                </a:cxn>
                <a:cxn ang="0">
                  <a:pos x="778" y="0"/>
                </a:cxn>
                <a:cxn ang="0">
                  <a:pos x="674" y="0"/>
                </a:cxn>
                <a:cxn ang="0">
                  <a:pos x="571" y="0"/>
                </a:cxn>
                <a:cxn ang="0">
                  <a:pos x="467" y="0"/>
                </a:cxn>
                <a:cxn ang="0">
                  <a:pos x="363" y="0"/>
                </a:cxn>
                <a:cxn ang="0">
                  <a:pos x="260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6" h="94">
                  <a:moveTo>
                    <a:pt x="0" y="0"/>
                  </a:moveTo>
                  <a:lnTo>
                    <a:pt x="10" y="23"/>
                  </a:lnTo>
                  <a:lnTo>
                    <a:pt x="13" y="43"/>
                  </a:lnTo>
                  <a:lnTo>
                    <a:pt x="12" y="66"/>
                  </a:lnTo>
                  <a:lnTo>
                    <a:pt x="8" y="92"/>
                  </a:lnTo>
                  <a:lnTo>
                    <a:pt x="60" y="92"/>
                  </a:lnTo>
                  <a:lnTo>
                    <a:pt x="112" y="92"/>
                  </a:lnTo>
                  <a:lnTo>
                    <a:pt x="163" y="92"/>
                  </a:lnTo>
                  <a:lnTo>
                    <a:pt x="215" y="92"/>
                  </a:lnTo>
                  <a:lnTo>
                    <a:pt x="267" y="92"/>
                  </a:lnTo>
                  <a:lnTo>
                    <a:pt x="318" y="93"/>
                  </a:lnTo>
                  <a:lnTo>
                    <a:pt x="370" y="93"/>
                  </a:lnTo>
                  <a:lnTo>
                    <a:pt x="422" y="93"/>
                  </a:lnTo>
                  <a:lnTo>
                    <a:pt x="474" y="93"/>
                  </a:lnTo>
                  <a:lnTo>
                    <a:pt x="525" y="93"/>
                  </a:lnTo>
                  <a:lnTo>
                    <a:pt x="577" y="93"/>
                  </a:lnTo>
                  <a:lnTo>
                    <a:pt x="628" y="93"/>
                  </a:lnTo>
                  <a:lnTo>
                    <a:pt x="680" y="93"/>
                  </a:lnTo>
                  <a:lnTo>
                    <a:pt x="732" y="93"/>
                  </a:lnTo>
                  <a:lnTo>
                    <a:pt x="784" y="93"/>
                  </a:lnTo>
                  <a:lnTo>
                    <a:pt x="836" y="93"/>
                  </a:lnTo>
                  <a:lnTo>
                    <a:pt x="888" y="93"/>
                  </a:lnTo>
                  <a:lnTo>
                    <a:pt x="938" y="94"/>
                  </a:lnTo>
                  <a:lnTo>
                    <a:pt x="990" y="94"/>
                  </a:lnTo>
                  <a:lnTo>
                    <a:pt x="1042" y="94"/>
                  </a:lnTo>
                  <a:lnTo>
                    <a:pt x="1094" y="94"/>
                  </a:lnTo>
                  <a:lnTo>
                    <a:pt x="1146" y="94"/>
                  </a:lnTo>
                  <a:lnTo>
                    <a:pt x="1198" y="94"/>
                  </a:lnTo>
                  <a:lnTo>
                    <a:pt x="1249" y="94"/>
                  </a:lnTo>
                  <a:lnTo>
                    <a:pt x="1301" y="94"/>
                  </a:lnTo>
                  <a:lnTo>
                    <a:pt x="1353" y="94"/>
                  </a:lnTo>
                  <a:lnTo>
                    <a:pt x="1404" y="94"/>
                  </a:lnTo>
                  <a:lnTo>
                    <a:pt x="1456" y="94"/>
                  </a:lnTo>
                  <a:lnTo>
                    <a:pt x="1507" y="94"/>
                  </a:lnTo>
                  <a:lnTo>
                    <a:pt x="1559" y="94"/>
                  </a:lnTo>
                  <a:lnTo>
                    <a:pt x="1611" y="94"/>
                  </a:lnTo>
                  <a:lnTo>
                    <a:pt x="1663" y="94"/>
                  </a:lnTo>
                  <a:lnTo>
                    <a:pt x="1673" y="76"/>
                  </a:lnTo>
                  <a:lnTo>
                    <a:pt x="1676" y="49"/>
                  </a:lnTo>
                  <a:lnTo>
                    <a:pt x="1670" y="20"/>
                  </a:lnTo>
                  <a:lnTo>
                    <a:pt x="1658" y="1"/>
                  </a:lnTo>
                  <a:lnTo>
                    <a:pt x="1607" y="1"/>
                  </a:lnTo>
                  <a:lnTo>
                    <a:pt x="1555" y="1"/>
                  </a:lnTo>
                  <a:lnTo>
                    <a:pt x="1503" y="1"/>
                  </a:lnTo>
                  <a:lnTo>
                    <a:pt x="1451" y="1"/>
                  </a:lnTo>
                  <a:lnTo>
                    <a:pt x="1399" y="1"/>
                  </a:lnTo>
                  <a:lnTo>
                    <a:pt x="1347" y="1"/>
                  </a:lnTo>
                  <a:lnTo>
                    <a:pt x="1297" y="1"/>
                  </a:lnTo>
                  <a:lnTo>
                    <a:pt x="1245" y="1"/>
                  </a:lnTo>
                  <a:lnTo>
                    <a:pt x="1193" y="1"/>
                  </a:lnTo>
                  <a:lnTo>
                    <a:pt x="1141" y="1"/>
                  </a:lnTo>
                  <a:lnTo>
                    <a:pt x="1089" y="1"/>
                  </a:lnTo>
                  <a:lnTo>
                    <a:pt x="1037" y="1"/>
                  </a:lnTo>
                  <a:lnTo>
                    <a:pt x="986" y="1"/>
                  </a:lnTo>
                  <a:lnTo>
                    <a:pt x="934" y="1"/>
                  </a:lnTo>
                  <a:lnTo>
                    <a:pt x="882" y="1"/>
                  </a:lnTo>
                  <a:lnTo>
                    <a:pt x="830" y="0"/>
                  </a:lnTo>
                  <a:lnTo>
                    <a:pt x="778" y="0"/>
                  </a:lnTo>
                  <a:lnTo>
                    <a:pt x="726" y="0"/>
                  </a:lnTo>
                  <a:lnTo>
                    <a:pt x="674" y="0"/>
                  </a:lnTo>
                  <a:lnTo>
                    <a:pt x="623" y="0"/>
                  </a:lnTo>
                  <a:lnTo>
                    <a:pt x="571" y="0"/>
                  </a:lnTo>
                  <a:lnTo>
                    <a:pt x="519" y="0"/>
                  </a:lnTo>
                  <a:lnTo>
                    <a:pt x="467" y="0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312" y="0"/>
                  </a:lnTo>
                  <a:lnTo>
                    <a:pt x="260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8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5"/>
            <p:cNvSpPr>
              <a:spLocks/>
            </p:cNvSpPr>
            <p:nvPr/>
          </p:nvSpPr>
          <p:spPr bwMode="auto">
            <a:xfrm>
              <a:off x="4475163" y="2401888"/>
              <a:ext cx="1327150" cy="61913"/>
            </a:xfrm>
            <a:custGeom>
              <a:avLst/>
              <a:gdLst/>
              <a:ahLst/>
              <a:cxnLst>
                <a:cxn ang="0">
                  <a:pos x="7" y="19"/>
                </a:cxn>
                <a:cxn ang="0">
                  <a:pos x="9" y="56"/>
                </a:cxn>
                <a:cxn ang="0">
                  <a:pos x="58" y="78"/>
                </a:cxn>
                <a:cxn ang="0">
                  <a:pos x="162" y="78"/>
                </a:cxn>
                <a:cxn ang="0">
                  <a:pos x="266" y="78"/>
                </a:cxn>
                <a:cxn ang="0">
                  <a:pos x="368" y="78"/>
                </a:cxn>
                <a:cxn ang="0">
                  <a:pos x="472" y="78"/>
                </a:cxn>
                <a:cxn ang="0">
                  <a:pos x="576" y="78"/>
                </a:cxn>
                <a:cxn ang="0">
                  <a:pos x="680" y="78"/>
                </a:cxn>
                <a:cxn ang="0">
                  <a:pos x="783" y="79"/>
                </a:cxn>
                <a:cxn ang="0">
                  <a:pos x="887" y="79"/>
                </a:cxn>
                <a:cxn ang="0">
                  <a:pos x="989" y="79"/>
                </a:cxn>
                <a:cxn ang="0">
                  <a:pos x="1093" y="79"/>
                </a:cxn>
                <a:cxn ang="0">
                  <a:pos x="1197" y="79"/>
                </a:cxn>
                <a:cxn ang="0">
                  <a:pos x="1301" y="79"/>
                </a:cxn>
                <a:cxn ang="0">
                  <a:pos x="1404" y="80"/>
                </a:cxn>
                <a:cxn ang="0">
                  <a:pos x="1508" y="80"/>
                </a:cxn>
                <a:cxn ang="0">
                  <a:pos x="1612" y="80"/>
                </a:cxn>
                <a:cxn ang="0">
                  <a:pos x="1670" y="65"/>
                </a:cxn>
                <a:cxn ang="0">
                  <a:pos x="1668" y="20"/>
                </a:cxn>
                <a:cxn ang="0">
                  <a:pos x="1607" y="4"/>
                </a:cxn>
                <a:cxn ang="0">
                  <a:pos x="1503" y="4"/>
                </a:cxn>
                <a:cxn ang="0">
                  <a:pos x="1400" y="4"/>
                </a:cxn>
                <a:cxn ang="0">
                  <a:pos x="1296" y="3"/>
                </a:cxn>
                <a:cxn ang="0">
                  <a:pos x="1192" y="3"/>
                </a:cxn>
                <a:cxn ang="0">
                  <a:pos x="1089" y="3"/>
                </a:cxn>
                <a:cxn ang="0">
                  <a:pos x="985" y="3"/>
                </a:cxn>
                <a:cxn ang="0">
                  <a:pos x="881" y="3"/>
                </a:cxn>
                <a:cxn ang="0">
                  <a:pos x="777" y="2"/>
                </a:cxn>
                <a:cxn ang="0">
                  <a:pos x="674" y="2"/>
                </a:cxn>
                <a:cxn ang="0">
                  <a:pos x="570" y="2"/>
                </a:cxn>
                <a:cxn ang="0">
                  <a:pos x="466" y="2"/>
                </a:cxn>
                <a:cxn ang="0">
                  <a:pos x="363" y="2"/>
                </a:cxn>
                <a:cxn ang="0">
                  <a:pos x="259" y="0"/>
                </a:cxn>
                <a:cxn ang="0">
                  <a:pos x="155" y="0"/>
                </a:cxn>
                <a:cxn ang="0">
                  <a:pos x="52" y="0"/>
                </a:cxn>
              </a:cxnLst>
              <a:rect l="0" t="0" r="r" b="b"/>
              <a:pathLst>
                <a:path w="1673" h="80">
                  <a:moveTo>
                    <a:pt x="0" y="0"/>
                  </a:moveTo>
                  <a:lnTo>
                    <a:pt x="7" y="19"/>
                  </a:lnTo>
                  <a:lnTo>
                    <a:pt x="10" y="37"/>
                  </a:lnTo>
                  <a:lnTo>
                    <a:pt x="9" y="56"/>
                  </a:lnTo>
                  <a:lnTo>
                    <a:pt x="7" y="78"/>
                  </a:lnTo>
                  <a:lnTo>
                    <a:pt x="58" y="78"/>
                  </a:lnTo>
                  <a:lnTo>
                    <a:pt x="110" y="78"/>
                  </a:lnTo>
                  <a:lnTo>
                    <a:pt x="162" y="78"/>
                  </a:lnTo>
                  <a:lnTo>
                    <a:pt x="214" y="78"/>
                  </a:lnTo>
                  <a:lnTo>
                    <a:pt x="266" y="78"/>
                  </a:lnTo>
                  <a:lnTo>
                    <a:pt x="317" y="78"/>
                  </a:lnTo>
                  <a:lnTo>
                    <a:pt x="368" y="78"/>
                  </a:lnTo>
                  <a:lnTo>
                    <a:pt x="420" y="78"/>
                  </a:lnTo>
                  <a:lnTo>
                    <a:pt x="472" y="78"/>
                  </a:lnTo>
                  <a:lnTo>
                    <a:pt x="524" y="78"/>
                  </a:lnTo>
                  <a:lnTo>
                    <a:pt x="576" y="78"/>
                  </a:lnTo>
                  <a:lnTo>
                    <a:pt x="628" y="78"/>
                  </a:lnTo>
                  <a:lnTo>
                    <a:pt x="680" y="78"/>
                  </a:lnTo>
                  <a:lnTo>
                    <a:pt x="731" y="78"/>
                  </a:lnTo>
                  <a:lnTo>
                    <a:pt x="783" y="79"/>
                  </a:lnTo>
                  <a:lnTo>
                    <a:pt x="835" y="79"/>
                  </a:lnTo>
                  <a:lnTo>
                    <a:pt x="887" y="79"/>
                  </a:lnTo>
                  <a:lnTo>
                    <a:pt x="938" y="79"/>
                  </a:lnTo>
                  <a:lnTo>
                    <a:pt x="989" y="79"/>
                  </a:lnTo>
                  <a:lnTo>
                    <a:pt x="1041" y="79"/>
                  </a:lnTo>
                  <a:lnTo>
                    <a:pt x="1093" y="79"/>
                  </a:lnTo>
                  <a:lnTo>
                    <a:pt x="1145" y="79"/>
                  </a:lnTo>
                  <a:lnTo>
                    <a:pt x="1197" y="79"/>
                  </a:lnTo>
                  <a:lnTo>
                    <a:pt x="1249" y="79"/>
                  </a:lnTo>
                  <a:lnTo>
                    <a:pt x="1301" y="79"/>
                  </a:lnTo>
                  <a:lnTo>
                    <a:pt x="1352" y="79"/>
                  </a:lnTo>
                  <a:lnTo>
                    <a:pt x="1404" y="80"/>
                  </a:lnTo>
                  <a:lnTo>
                    <a:pt x="1456" y="80"/>
                  </a:lnTo>
                  <a:lnTo>
                    <a:pt x="1508" y="80"/>
                  </a:lnTo>
                  <a:lnTo>
                    <a:pt x="1560" y="80"/>
                  </a:lnTo>
                  <a:lnTo>
                    <a:pt x="1612" y="80"/>
                  </a:lnTo>
                  <a:lnTo>
                    <a:pt x="1663" y="80"/>
                  </a:lnTo>
                  <a:lnTo>
                    <a:pt x="1670" y="65"/>
                  </a:lnTo>
                  <a:lnTo>
                    <a:pt x="1673" y="42"/>
                  </a:lnTo>
                  <a:lnTo>
                    <a:pt x="1668" y="20"/>
                  </a:lnTo>
                  <a:lnTo>
                    <a:pt x="1659" y="4"/>
                  </a:lnTo>
                  <a:lnTo>
                    <a:pt x="1607" y="4"/>
                  </a:lnTo>
                  <a:lnTo>
                    <a:pt x="1555" y="4"/>
                  </a:lnTo>
                  <a:lnTo>
                    <a:pt x="1503" y="4"/>
                  </a:lnTo>
                  <a:lnTo>
                    <a:pt x="1451" y="4"/>
                  </a:lnTo>
                  <a:lnTo>
                    <a:pt x="1400" y="4"/>
                  </a:lnTo>
                  <a:lnTo>
                    <a:pt x="1348" y="3"/>
                  </a:lnTo>
                  <a:lnTo>
                    <a:pt x="1296" y="3"/>
                  </a:lnTo>
                  <a:lnTo>
                    <a:pt x="1244" y="3"/>
                  </a:lnTo>
                  <a:lnTo>
                    <a:pt x="1192" y="3"/>
                  </a:lnTo>
                  <a:lnTo>
                    <a:pt x="1140" y="3"/>
                  </a:lnTo>
                  <a:lnTo>
                    <a:pt x="1089" y="3"/>
                  </a:lnTo>
                  <a:lnTo>
                    <a:pt x="1037" y="3"/>
                  </a:lnTo>
                  <a:lnTo>
                    <a:pt x="985" y="3"/>
                  </a:lnTo>
                  <a:lnTo>
                    <a:pt x="933" y="3"/>
                  </a:lnTo>
                  <a:lnTo>
                    <a:pt x="881" y="3"/>
                  </a:lnTo>
                  <a:lnTo>
                    <a:pt x="829" y="2"/>
                  </a:lnTo>
                  <a:lnTo>
                    <a:pt x="777" y="2"/>
                  </a:lnTo>
                  <a:lnTo>
                    <a:pt x="726" y="2"/>
                  </a:lnTo>
                  <a:lnTo>
                    <a:pt x="674" y="2"/>
                  </a:lnTo>
                  <a:lnTo>
                    <a:pt x="622" y="2"/>
                  </a:lnTo>
                  <a:lnTo>
                    <a:pt x="570" y="2"/>
                  </a:lnTo>
                  <a:lnTo>
                    <a:pt x="518" y="2"/>
                  </a:lnTo>
                  <a:lnTo>
                    <a:pt x="466" y="2"/>
                  </a:lnTo>
                  <a:lnTo>
                    <a:pt x="415" y="2"/>
                  </a:lnTo>
                  <a:lnTo>
                    <a:pt x="363" y="2"/>
                  </a:lnTo>
                  <a:lnTo>
                    <a:pt x="311" y="2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5" y="0"/>
                  </a:lnTo>
                  <a:lnTo>
                    <a:pt x="103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6"/>
            <p:cNvSpPr>
              <a:spLocks/>
            </p:cNvSpPr>
            <p:nvPr/>
          </p:nvSpPr>
          <p:spPr bwMode="auto">
            <a:xfrm>
              <a:off x="4476750" y="2406650"/>
              <a:ext cx="1325562" cy="49213"/>
            </a:xfrm>
            <a:custGeom>
              <a:avLst/>
              <a:gdLst/>
              <a:ahLst/>
              <a:cxnLst>
                <a:cxn ang="0">
                  <a:pos x="5" y="15"/>
                </a:cxn>
                <a:cxn ang="0">
                  <a:pos x="7" y="45"/>
                </a:cxn>
                <a:cxn ang="0">
                  <a:pos x="58" y="62"/>
                </a:cxn>
                <a:cxn ang="0">
                  <a:pos x="161" y="62"/>
                </a:cxn>
                <a:cxn ang="0">
                  <a:pos x="265" y="62"/>
                </a:cxn>
                <a:cxn ang="0">
                  <a:pos x="369" y="62"/>
                </a:cxn>
                <a:cxn ang="0">
                  <a:pos x="472" y="62"/>
                </a:cxn>
                <a:cxn ang="0">
                  <a:pos x="576" y="62"/>
                </a:cxn>
                <a:cxn ang="0">
                  <a:pos x="680" y="62"/>
                </a:cxn>
                <a:cxn ang="0">
                  <a:pos x="783" y="62"/>
                </a:cxn>
                <a:cxn ang="0">
                  <a:pos x="887" y="63"/>
                </a:cxn>
                <a:cxn ang="0">
                  <a:pos x="991" y="63"/>
                </a:cxn>
                <a:cxn ang="0">
                  <a:pos x="1095" y="63"/>
                </a:cxn>
                <a:cxn ang="0">
                  <a:pos x="1198" y="63"/>
                </a:cxn>
                <a:cxn ang="0">
                  <a:pos x="1302" y="63"/>
                </a:cxn>
                <a:cxn ang="0">
                  <a:pos x="1406" y="63"/>
                </a:cxn>
                <a:cxn ang="0">
                  <a:pos x="1509" y="63"/>
                </a:cxn>
                <a:cxn ang="0">
                  <a:pos x="1613" y="63"/>
                </a:cxn>
                <a:cxn ang="0">
                  <a:pos x="1670" y="52"/>
                </a:cxn>
                <a:cxn ang="0">
                  <a:pos x="1667" y="16"/>
                </a:cxn>
                <a:cxn ang="0">
                  <a:pos x="1608" y="4"/>
                </a:cxn>
                <a:cxn ang="0">
                  <a:pos x="1505" y="4"/>
                </a:cxn>
                <a:cxn ang="0">
                  <a:pos x="1401" y="4"/>
                </a:cxn>
                <a:cxn ang="0">
                  <a:pos x="1296" y="3"/>
                </a:cxn>
                <a:cxn ang="0">
                  <a:pos x="1193" y="3"/>
                </a:cxn>
                <a:cxn ang="0">
                  <a:pos x="1089" y="3"/>
                </a:cxn>
                <a:cxn ang="0">
                  <a:pos x="985" y="3"/>
                </a:cxn>
                <a:cxn ang="0">
                  <a:pos x="881" y="3"/>
                </a:cxn>
                <a:cxn ang="0">
                  <a:pos x="778" y="1"/>
                </a:cxn>
                <a:cxn ang="0">
                  <a:pos x="674" y="1"/>
                </a:cxn>
                <a:cxn ang="0">
                  <a:pos x="570" y="1"/>
                </a:cxn>
                <a:cxn ang="0">
                  <a:pos x="467" y="1"/>
                </a:cxn>
                <a:cxn ang="0">
                  <a:pos x="363" y="1"/>
                </a:cxn>
                <a:cxn ang="0">
                  <a:pos x="259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71" h="63">
                  <a:moveTo>
                    <a:pt x="0" y="0"/>
                  </a:moveTo>
                  <a:lnTo>
                    <a:pt x="5" y="15"/>
                  </a:lnTo>
                  <a:lnTo>
                    <a:pt x="7" y="29"/>
                  </a:lnTo>
                  <a:lnTo>
                    <a:pt x="7" y="45"/>
                  </a:lnTo>
                  <a:lnTo>
                    <a:pt x="6" y="62"/>
                  </a:lnTo>
                  <a:lnTo>
                    <a:pt x="58" y="62"/>
                  </a:lnTo>
                  <a:lnTo>
                    <a:pt x="109" y="62"/>
                  </a:lnTo>
                  <a:lnTo>
                    <a:pt x="161" y="62"/>
                  </a:lnTo>
                  <a:lnTo>
                    <a:pt x="213" y="62"/>
                  </a:lnTo>
                  <a:lnTo>
                    <a:pt x="265" y="62"/>
                  </a:lnTo>
                  <a:lnTo>
                    <a:pt x="317" y="62"/>
                  </a:lnTo>
                  <a:lnTo>
                    <a:pt x="369" y="62"/>
                  </a:lnTo>
                  <a:lnTo>
                    <a:pt x="421" y="62"/>
                  </a:lnTo>
                  <a:lnTo>
                    <a:pt x="472" y="62"/>
                  </a:lnTo>
                  <a:lnTo>
                    <a:pt x="524" y="62"/>
                  </a:lnTo>
                  <a:lnTo>
                    <a:pt x="576" y="62"/>
                  </a:lnTo>
                  <a:lnTo>
                    <a:pt x="628" y="62"/>
                  </a:lnTo>
                  <a:lnTo>
                    <a:pt x="680" y="62"/>
                  </a:lnTo>
                  <a:lnTo>
                    <a:pt x="732" y="62"/>
                  </a:lnTo>
                  <a:lnTo>
                    <a:pt x="783" y="62"/>
                  </a:lnTo>
                  <a:lnTo>
                    <a:pt x="835" y="62"/>
                  </a:lnTo>
                  <a:lnTo>
                    <a:pt x="887" y="63"/>
                  </a:lnTo>
                  <a:lnTo>
                    <a:pt x="939" y="63"/>
                  </a:lnTo>
                  <a:lnTo>
                    <a:pt x="991" y="63"/>
                  </a:lnTo>
                  <a:lnTo>
                    <a:pt x="1043" y="63"/>
                  </a:lnTo>
                  <a:lnTo>
                    <a:pt x="1095" y="63"/>
                  </a:lnTo>
                  <a:lnTo>
                    <a:pt x="1146" y="63"/>
                  </a:lnTo>
                  <a:lnTo>
                    <a:pt x="1198" y="63"/>
                  </a:lnTo>
                  <a:lnTo>
                    <a:pt x="1250" y="63"/>
                  </a:lnTo>
                  <a:lnTo>
                    <a:pt x="1302" y="63"/>
                  </a:lnTo>
                  <a:lnTo>
                    <a:pt x="1354" y="63"/>
                  </a:lnTo>
                  <a:lnTo>
                    <a:pt x="1406" y="63"/>
                  </a:lnTo>
                  <a:lnTo>
                    <a:pt x="1458" y="63"/>
                  </a:lnTo>
                  <a:lnTo>
                    <a:pt x="1509" y="63"/>
                  </a:lnTo>
                  <a:lnTo>
                    <a:pt x="1561" y="63"/>
                  </a:lnTo>
                  <a:lnTo>
                    <a:pt x="1613" y="63"/>
                  </a:lnTo>
                  <a:lnTo>
                    <a:pt x="1665" y="63"/>
                  </a:lnTo>
                  <a:lnTo>
                    <a:pt x="1670" y="52"/>
                  </a:lnTo>
                  <a:lnTo>
                    <a:pt x="1671" y="34"/>
                  </a:lnTo>
                  <a:lnTo>
                    <a:pt x="1667" y="16"/>
                  </a:lnTo>
                  <a:lnTo>
                    <a:pt x="1660" y="4"/>
                  </a:lnTo>
                  <a:lnTo>
                    <a:pt x="1608" y="4"/>
                  </a:lnTo>
                  <a:lnTo>
                    <a:pt x="1557" y="4"/>
                  </a:lnTo>
                  <a:lnTo>
                    <a:pt x="1505" y="4"/>
                  </a:lnTo>
                  <a:lnTo>
                    <a:pt x="1453" y="4"/>
                  </a:lnTo>
                  <a:lnTo>
                    <a:pt x="1401" y="4"/>
                  </a:lnTo>
                  <a:lnTo>
                    <a:pt x="1349" y="3"/>
                  </a:lnTo>
                  <a:lnTo>
                    <a:pt x="1296" y="3"/>
                  </a:lnTo>
                  <a:lnTo>
                    <a:pt x="1244" y="3"/>
                  </a:lnTo>
                  <a:lnTo>
                    <a:pt x="1193" y="3"/>
                  </a:lnTo>
                  <a:lnTo>
                    <a:pt x="1141" y="3"/>
                  </a:lnTo>
                  <a:lnTo>
                    <a:pt x="1089" y="3"/>
                  </a:lnTo>
                  <a:lnTo>
                    <a:pt x="1037" y="3"/>
                  </a:lnTo>
                  <a:lnTo>
                    <a:pt x="985" y="3"/>
                  </a:lnTo>
                  <a:lnTo>
                    <a:pt x="933" y="3"/>
                  </a:lnTo>
                  <a:lnTo>
                    <a:pt x="881" y="3"/>
                  </a:lnTo>
                  <a:lnTo>
                    <a:pt x="830" y="1"/>
                  </a:lnTo>
                  <a:lnTo>
                    <a:pt x="778" y="1"/>
                  </a:lnTo>
                  <a:lnTo>
                    <a:pt x="726" y="1"/>
                  </a:lnTo>
                  <a:lnTo>
                    <a:pt x="674" y="1"/>
                  </a:lnTo>
                  <a:lnTo>
                    <a:pt x="622" y="1"/>
                  </a:lnTo>
                  <a:lnTo>
                    <a:pt x="570" y="1"/>
                  </a:lnTo>
                  <a:lnTo>
                    <a:pt x="519" y="1"/>
                  </a:lnTo>
                  <a:lnTo>
                    <a:pt x="467" y="1"/>
                  </a:lnTo>
                  <a:lnTo>
                    <a:pt x="415" y="1"/>
                  </a:lnTo>
                  <a:lnTo>
                    <a:pt x="363" y="1"/>
                  </a:lnTo>
                  <a:lnTo>
                    <a:pt x="311" y="1"/>
                  </a:lnTo>
                  <a:lnTo>
                    <a:pt x="259" y="0"/>
                  </a:lnTo>
                  <a:lnTo>
                    <a:pt x="207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A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7"/>
            <p:cNvSpPr>
              <a:spLocks/>
            </p:cNvSpPr>
            <p:nvPr/>
          </p:nvSpPr>
          <p:spPr bwMode="auto">
            <a:xfrm>
              <a:off x="4478338" y="2409825"/>
              <a:ext cx="1323975" cy="39688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6" y="33"/>
                </a:cxn>
                <a:cxn ang="0">
                  <a:pos x="57" y="46"/>
                </a:cxn>
                <a:cxn ang="0">
                  <a:pos x="160" y="46"/>
                </a:cxn>
                <a:cxn ang="0">
                  <a:pos x="264" y="46"/>
                </a:cxn>
                <a:cxn ang="0">
                  <a:pos x="368" y="47"/>
                </a:cxn>
                <a:cxn ang="0">
                  <a:pos x="472" y="47"/>
                </a:cxn>
                <a:cxn ang="0">
                  <a:pos x="575" y="47"/>
                </a:cxn>
                <a:cxn ang="0">
                  <a:pos x="679" y="47"/>
                </a:cxn>
                <a:cxn ang="0">
                  <a:pos x="783" y="47"/>
                </a:cxn>
                <a:cxn ang="0">
                  <a:pos x="887" y="47"/>
                </a:cxn>
                <a:cxn ang="0">
                  <a:pos x="991" y="47"/>
                </a:cxn>
                <a:cxn ang="0">
                  <a:pos x="1095" y="47"/>
                </a:cxn>
                <a:cxn ang="0">
                  <a:pos x="1199" y="47"/>
                </a:cxn>
                <a:cxn ang="0">
                  <a:pos x="1302" y="47"/>
                </a:cxn>
                <a:cxn ang="0">
                  <a:pos x="1406" y="48"/>
                </a:cxn>
                <a:cxn ang="0">
                  <a:pos x="1510" y="48"/>
                </a:cxn>
                <a:cxn ang="0">
                  <a:pos x="1613" y="48"/>
                </a:cxn>
                <a:cxn ang="0">
                  <a:pos x="1669" y="39"/>
                </a:cxn>
                <a:cxn ang="0">
                  <a:pos x="1665" y="13"/>
                </a:cxn>
                <a:cxn ang="0">
                  <a:pos x="1609" y="3"/>
                </a:cxn>
                <a:cxn ang="0">
                  <a:pos x="1505" y="3"/>
                </a:cxn>
                <a:cxn ang="0">
                  <a:pos x="1401" y="3"/>
                </a:cxn>
                <a:cxn ang="0">
                  <a:pos x="1298" y="2"/>
                </a:cxn>
                <a:cxn ang="0">
                  <a:pos x="1194" y="2"/>
                </a:cxn>
                <a:cxn ang="0">
                  <a:pos x="1090" y="2"/>
                </a:cxn>
                <a:cxn ang="0">
                  <a:pos x="987" y="2"/>
                </a:cxn>
                <a:cxn ang="0">
                  <a:pos x="883" y="2"/>
                </a:cxn>
                <a:cxn ang="0">
                  <a:pos x="779" y="1"/>
                </a:cxn>
                <a:cxn ang="0">
                  <a:pos x="676" y="1"/>
                </a:cxn>
                <a:cxn ang="0">
                  <a:pos x="572" y="1"/>
                </a:cxn>
                <a:cxn ang="0">
                  <a:pos x="468" y="1"/>
                </a:cxn>
                <a:cxn ang="0">
                  <a:pos x="364" y="1"/>
                </a:cxn>
                <a:cxn ang="0">
                  <a:pos x="260" y="0"/>
                </a:cxn>
                <a:cxn ang="0">
                  <a:pos x="156" y="0"/>
                </a:cxn>
                <a:cxn ang="0">
                  <a:pos x="52" y="0"/>
                </a:cxn>
              </a:cxnLst>
              <a:rect l="0" t="0" r="r" b="b"/>
              <a:pathLst>
                <a:path w="1669" h="48">
                  <a:moveTo>
                    <a:pt x="0" y="0"/>
                  </a:moveTo>
                  <a:lnTo>
                    <a:pt x="4" y="10"/>
                  </a:lnTo>
                  <a:lnTo>
                    <a:pt x="6" y="22"/>
                  </a:lnTo>
                  <a:lnTo>
                    <a:pt x="6" y="33"/>
                  </a:lnTo>
                  <a:lnTo>
                    <a:pt x="5" y="46"/>
                  </a:lnTo>
                  <a:lnTo>
                    <a:pt x="57" y="46"/>
                  </a:lnTo>
                  <a:lnTo>
                    <a:pt x="109" y="46"/>
                  </a:lnTo>
                  <a:lnTo>
                    <a:pt x="160" y="46"/>
                  </a:lnTo>
                  <a:lnTo>
                    <a:pt x="212" y="46"/>
                  </a:lnTo>
                  <a:lnTo>
                    <a:pt x="264" y="46"/>
                  </a:lnTo>
                  <a:lnTo>
                    <a:pt x="316" y="46"/>
                  </a:lnTo>
                  <a:lnTo>
                    <a:pt x="368" y="47"/>
                  </a:lnTo>
                  <a:lnTo>
                    <a:pt x="420" y="47"/>
                  </a:lnTo>
                  <a:lnTo>
                    <a:pt x="472" y="47"/>
                  </a:lnTo>
                  <a:lnTo>
                    <a:pt x="523" y="47"/>
                  </a:lnTo>
                  <a:lnTo>
                    <a:pt x="575" y="47"/>
                  </a:lnTo>
                  <a:lnTo>
                    <a:pt x="627" y="47"/>
                  </a:lnTo>
                  <a:lnTo>
                    <a:pt x="679" y="47"/>
                  </a:lnTo>
                  <a:lnTo>
                    <a:pt x="731" y="47"/>
                  </a:lnTo>
                  <a:lnTo>
                    <a:pt x="783" y="47"/>
                  </a:lnTo>
                  <a:lnTo>
                    <a:pt x="836" y="47"/>
                  </a:lnTo>
                  <a:lnTo>
                    <a:pt x="887" y="47"/>
                  </a:lnTo>
                  <a:lnTo>
                    <a:pt x="939" y="47"/>
                  </a:lnTo>
                  <a:lnTo>
                    <a:pt x="991" y="47"/>
                  </a:lnTo>
                  <a:lnTo>
                    <a:pt x="1043" y="47"/>
                  </a:lnTo>
                  <a:lnTo>
                    <a:pt x="1095" y="47"/>
                  </a:lnTo>
                  <a:lnTo>
                    <a:pt x="1147" y="47"/>
                  </a:lnTo>
                  <a:lnTo>
                    <a:pt x="1199" y="47"/>
                  </a:lnTo>
                  <a:lnTo>
                    <a:pt x="1250" y="47"/>
                  </a:lnTo>
                  <a:lnTo>
                    <a:pt x="1302" y="47"/>
                  </a:lnTo>
                  <a:lnTo>
                    <a:pt x="1354" y="48"/>
                  </a:lnTo>
                  <a:lnTo>
                    <a:pt x="1406" y="48"/>
                  </a:lnTo>
                  <a:lnTo>
                    <a:pt x="1458" y="48"/>
                  </a:lnTo>
                  <a:lnTo>
                    <a:pt x="1510" y="48"/>
                  </a:lnTo>
                  <a:lnTo>
                    <a:pt x="1562" y="48"/>
                  </a:lnTo>
                  <a:lnTo>
                    <a:pt x="1613" y="48"/>
                  </a:lnTo>
                  <a:lnTo>
                    <a:pt x="1665" y="48"/>
                  </a:lnTo>
                  <a:lnTo>
                    <a:pt x="1669" y="39"/>
                  </a:lnTo>
                  <a:lnTo>
                    <a:pt x="1669" y="26"/>
                  </a:lnTo>
                  <a:lnTo>
                    <a:pt x="1665" y="13"/>
                  </a:lnTo>
                  <a:lnTo>
                    <a:pt x="1661" y="3"/>
                  </a:lnTo>
                  <a:lnTo>
                    <a:pt x="1609" y="3"/>
                  </a:lnTo>
                  <a:lnTo>
                    <a:pt x="1557" y="3"/>
                  </a:lnTo>
                  <a:lnTo>
                    <a:pt x="1505" y="3"/>
                  </a:lnTo>
                  <a:lnTo>
                    <a:pt x="1453" y="3"/>
                  </a:lnTo>
                  <a:lnTo>
                    <a:pt x="1401" y="3"/>
                  </a:lnTo>
                  <a:lnTo>
                    <a:pt x="1350" y="2"/>
                  </a:lnTo>
                  <a:lnTo>
                    <a:pt x="1298" y="2"/>
                  </a:lnTo>
                  <a:lnTo>
                    <a:pt x="1246" y="2"/>
                  </a:lnTo>
                  <a:lnTo>
                    <a:pt x="1194" y="2"/>
                  </a:lnTo>
                  <a:lnTo>
                    <a:pt x="1142" y="2"/>
                  </a:lnTo>
                  <a:lnTo>
                    <a:pt x="1090" y="2"/>
                  </a:lnTo>
                  <a:lnTo>
                    <a:pt x="1038" y="2"/>
                  </a:lnTo>
                  <a:lnTo>
                    <a:pt x="987" y="2"/>
                  </a:lnTo>
                  <a:lnTo>
                    <a:pt x="935" y="2"/>
                  </a:lnTo>
                  <a:lnTo>
                    <a:pt x="883" y="2"/>
                  </a:lnTo>
                  <a:lnTo>
                    <a:pt x="831" y="1"/>
                  </a:lnTo>
                  <a:lnTo>
                    <a:pt x="779" y="1"/>
                  </a:lnTo>
                  <a:lnTo>
                    <a:pt x="727" y="1"/>
                  </a:lnTo>
                  <a:lnTo>
                    <a:pt x="676" y="1"/>
                  </a:lnTo>
                  <a:lnTo>
                    <a:pt x="624" y="1"/>
                  </a:lnTo>
                  <a:lnTo>
                    <a:pt x="572" y="1"/>
                  </a:lnTo>
                  <a:lnTo>
                    <a:pt x="520" y="1"/>
                  </a:lnTo>
                  <a:lnTo>
                    <a:pt x="468" y="1"/>
                  </a:lnTo>
                  <a:lnTo>
                    <a:pt x="416" y="1"/>
                  </a:lnTo>
                  <a:lnTo>
                    <a:pt x="364" y="1"/>
                  </a:lnTo>
                  <a:lnTo>
                    <a:pt x="311" y="1"/>
                  </a:lnTo>
                  <a:lnTo>
                    <a:pt x="260" y="0"/>
                  </a:lnTo>
                  <a:lnTo>
                    <a:pt x="208" y="0"/>
                  </a:lnTo>
                  <a:lnTo>
                    <a:pt x="156" y="0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A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8"/>
            <p:cNvSpPr>
              <a:spLocks/>
            </p:cNvSpPr>
            <p:nvPr/>
          </p:nvSpPr>
          <p:spPr bwMode="auto">
            <a:xfrm>
              <a:off x="4479925" y="2414588"/>
              <a:ext cx="132397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3" y="15"/>
                </a:cxn>
                <a:cxn ang="0">
                  <a:pos x="3" y="23"/>
                </a:cxn>
                <a:cxn ang="0">
                  <a:pos x="3" y="31"/>
                </a:cxn>
                <a:cxn ang="0">
                  <a:pos x="1666" y="32"/>
                </a:cxn>
                <a:cxn ang="0">
                  <a:pos x="1667" y="26"/>
                </a:cxn>
                <a:cxn ang="0">
                  <a:pos x="1666" y="18"/>
                </a:cxn>
                <a:cxn ang="0">
                  <a:pos x="1665" y="10"/>
                </a:cxn>
                <a:cxn ang="0">
                  <a:pos x="1661" y="4"/>
                </a:cxn>
                <a:cxn ang="0">
                  <a:pos x="0" y="0"/>
                </a:cxn>
              </a:cxnLst>
              <a:rect l="0" t="0" r="r" b="b"/>
              <a:pathLst>
                <a:path w="1667" h="32">
                  <a:moveTo>
                    <a:pt x="0" y="0"/>
                  </a:moveTo>
                  <a:lnTo>
                    <a:pt x="1" y="7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1"/>
                  </a:lnTo>
                  <a:lnTo>
                    <a:pt x="1666" y="32"/>
                  </a:lnTo>
                  <a:lnTo>
                    <a:pt x="1667" y="26"/>
                  </a:lnTo>
                  <a:lnTo>
                    <a:pt x="1666" y="18"/>
                  </a:lnTo>
                  <a:lnTo>
                    <a:pt x="1665" y="10"/>
                  </a:lnTo>
                  <a:lnTo>
                    <a:pt x="166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0"/>
            <p:cNvSpPr>
              <a:spLocks/>
            </p:cNvSpPr>
            <p:nvPr/>
          </p:nvSpPr>
          <p:spPr bwMode="auto">
            <a:xfrm>
              <a:off x="4189413" y="2324100"/>
              <a:ext cx="84137" cy="236538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64" y="3"/>
                </a:cxn>
                <a:cxn ang="0">
                  <a:pos x="74" y="11"/>
                </a:cxn>
                <a:cxn ang="0">
                  <a:pos x="83" y="25"/>
                </a:cxn>
                <a:cxn ang="0">
                  <a:pos x="90" y="43"/>
                </a:cxn>
                <a:cxn ang="0">
                  <a:pos x="97" y="65"/>
                </a:cxn>
                <a:cxn ang="0">
                  <a:pos x="102" y="91"/>
                </a:cxn>
                <a:cxn ang="0">
                  <a:pos x="105" y="119"/>
                </a:cxn>
                <a:cxn ang="0">
                  <a:pos x="106" y="149"/>
                </a:cxn>
                <a:cxn ang="0">
                  <a:pos x="105" y="179"/>
                </a:cxn>
                <a:cxn ang="0">
                  <a:pos x="102" y="208"/>
                </a:cxn>
                <a:cxn ang="0">
                  <a:pos x="97" y="233"/>
                </a:cxn>
                <a:cxn ang="0">
                  <a:pos x="90" y="255"/>
                </a:cxn>
                <a:cxn ang="0">
                  <a:pos x="83" y="274"/>
                </a:cxn>
                <a:cxn ang="0">
                  <a:pos x="74" y="287"/>
                </a:cxn>
                <a:cxn ang="0">
                  <a:pos x="64" y="295"/>
                </a:cxn>
                <a:cxn ang="0">
                  <a:pos x="53" y="299"/>
                </a:cxn>
                <a:cxn ang="0">
                  <a:pos x="43" y="295"/>
                </a:cxn>
                <a:cxn ang="0">
                  <a:pos x="33" y="287"/>
                </a:cxn>
                <a:cxn ang="0">
                  <a:pos x="23" y="274"/>
                </a:cxn>
                <a:cxn ang="0">
                  <a:pos x="16" y="255"/>
                </a:cxn>
                <a:cxn ang="0">
                  <a:pos x="9" y="233"/>
                </a:cxn>
                <a:cxn ang="0">
                  <a:pos x="5" y="208"/>
                </a:cxn>
                <a:cxn ang="0">
                  <a:pos x="1" y="179"/>
                </a:cxn>
                <a:cxn ang="0">
                  <a:pos x="0" y="149"/>
                </a:cxn>
                <a:cxn ang="0">
                  <a:pos x="1" y="119"/>
                </a:cxn>
                <a:cxn ang="0">
                  <a:pos x="5" y="91"/>
                </a:cxn>
                <a:cxn ang="0">
                  <a:pos x="9" y="65"/>
                </a:cxn>
                <a:cxn ang="0">
                  <a:pos x="16" y="43"/>
                </a:cxn>
                <a:cxn ang="0">
                  <a:pos x="23" y="25"/>
                </a:cxn>
                <a:cxn ang="0">
                  <a:pos x="33" y="11"/>
                </a:cxn>
                <a:cxn ang="0">
                  <a:pos x="43" y="3"/>
                </a:cxn>
                <a:cxn ang="0">
                  <a:pos x="53" y="0"/>
                </a:cxn>
              </a:cxnLst>
              <a:rect l="0" t="0" r="r" b="b"/>
              <a:pathLst>
                <a:path w="106" h="299">
                  <a:moveTo>
                    <a:pt x="53" y="0"/>
                  </a:moveTo>
                  <a:lnTo>
                    <a:pt x="64" y="3"/>
                  </a:lnTo>
                  <a:lnTo>
                    <a:pt x="74" y="11"/>
                  </a:lnTo>
                  <a:lnTo>
                    <a:pt x="83" y="25"/>
                  </a:lnTo>
                  <a:lnTo>
                    <a:pt x="90" y="43"/>
                  </a:lnTo>
                  <a:lnTo>
                    <a:pt x="97" y="65"/>
                  </a:lnTo>
                  <a:lnTo>
                    <a:pt x="102" y="91"/>
                  </a:lnTo>
                  <a:lnTo>
                    <a:pt x="105" y="119"/>
                  </a:lnTo>
                  <a:lnTo>
                    <a:pt x="106" y="149"/>
                  </a:lnTo>
                  <a:lnTo>
                    <a:pt x="105" y="179"/>
                  </a:lnTo>
                  <a:lnTo>
                    <a:pt x="102" y="208"/>
                  </a:lnTo>
                  <a:lnTo>
                    <a:pt x="97" y="233"/>
                  </a:lnTo>
                  <a:lnTo>
                    <a:pt x="90" y="255"/>
                  </a:lnTo>
                  <a:lnTo>
                    <a:pt x="83" y="274"/>
                  </a:lnTo>
                  <a:lnTo>
                    <a:pt x="74" y="287"/>
                  </a:lnTo>
                  <a:lnTo>
                    <a:pt x="64" y="295"/>
                  </a:lnTo>
                  <a:lnTo>
                    <a:pt x="53" y="299"/>
                  </a:lnTo>
                  <a:lnTo>
                    <a:pt x="43" y="295"/>
                  </a:lnTo>
                  <a:lnTo>
                    <a:pt x="33" y="287"/>
                  </a:lnTo>
                  <a:lnTo>
                    <a:pt x="23" y="274"/>
                  </a:lnTo>
                  <a:lnTo>
                    <a:pt x="16" y="255"/>
                  </a:lnTo>
                  <a:lnTo>
                    <a:pt x="9" y="233"/>
                  </a:lnTo>
                  <a:lnTo>
                    <a:pt x="5" y="208"/>
                  </a:lnTo>
                  <a:lnTo>
                    <a:pt x="1" y="179"/>
                  </a:lnTo>
                  <a:lnTo>
                    <a:pt x="0" y="149"/>
                  </a:lnTo>
                  <a:lnTo>
                    <a:pt x="1" y="119"/>
                  </a:lnTo>
                  <a:lnTo>
                    <a:pt x="5" y="91"/>
                  </a:lnTo>
                  <a:lnTo>
                    <a:pt x="9" y="65"/>
                  </a:lnTo>
                  <a:lnTo>
                    <a:pt x="16" y="43"/>
                  </a:lnTo>
                  <a:lnTo>
                    <a:pt x="23" y="25"/>
                  </a:lnTo>
                  <a:lnTo>
                    <a:pt x="33" y="11"/>
                  </a:lnTo>
                  <a:lnTo>
                    <a:pt x="4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2"/>
            <p:cNvSpPr>
              <a:spLocks/>
            </p:cNvSpPr>
            <p:nvPr/>
          </p:nvSpPr>
          <p:spPr bwMode="auto">
            <a:xfrm>
              <a:off x="4202113" y="2339975"/>
              <a:ext cx="57150" cy="2063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4" y="2"/>
                </a:cxn>
                <a:cxn ang="0">
                  <a:pos x="51" y="11"/>
                </a:cxn>
                <a:cxn ang="0">
                  <a:pos x="57" y="22"/>
                </a:cxn>
                <a:cxn ang="0">
                  <a:pos x="62" y="38"/>
                </a:cxn>
                <a:cxn ang="0">
                  <a:pos x="67" y="58"/>
                </a:cxn>
                <a:cxn ang="0">
                  <a:pos x="71" y="80"/>
                </a:cxn>
                <a:cxn ang="0">
                  <a:pos x="72" y="104"/>
                </a:cxn>
                <a:cxn ang="0">
                  <a:pos x="73" y="130"/>
                </a:cxn>
                <a:cxn ang="0">
                  <a:pos x="72" y="157"/>
                </a:cxn>
                <a:cxn ang="0">
                  <a:pos x="71" y="181"/>
                </a:cxn>
                <a:cxn ang="0">
                  <a:pos x="67" y="203"/>
                </a:cxn>
                <a:cxn ang="0">
                  <a:pos x="62" y="222"/>
                </a:cxn>
                <a:cxn ang="0">
                  <a:pos x="57" y="238"/>
                </a:cxn>
                <a:cxn ang="0">
                  <a:pos x="51" y="250"/>
                </a:cxn>
                <a:cxn ang="0">
                  <a:pos x="44" y="258"/>
                </a:cxn>
                <a:cxn ang="0">
                  <a:pos x="36" y="260"/>
                </a:cxn>
                <a:cxn ang="0">
                  <a:pos x="29" y="258"/>
                </a:cxn>
                <a:cxn ang="0">
                  <a:pos x="22" y="250"/>
                </a:cxn>
                <a:cxn ang="0">
                  <a:pos x="16" y="238"/>
                </a:cxn>
                <a:cxn ang="0">
                  <a:pos x="11" y="222"/>
                </a:cxn>
                <a:cxn ang="0">
                  <a:pos x="6" y="203"/>
                </a:cxn>
                <a:cxn ang="0">
                  <a:pos x="3" y="181"/>
                </a:cxn>
                <a:cxn ang="0">
                  <a:pos x="1" y="157"/>
                </a:cxn>
                <a:cxn ang="0">
                  <a:pos x="0" y="130"/>
                </a:cxn>
                <a:cxn ang="0">
                  <a:pos x="1" y="104"/>
                </a:cxn>
                <a:cxn ang="0">
                  <a:pos x="3" y="80"/>
                </a:cxn>
                <a:cxn ang="0">
                  <a:pos x="6" y="58"/>
                </a:cxn>
                <a:cxn ang="0">
                  <a:pos x="11" y="38"/>
                </a:cxn>
                <a:cxn ang="0">
                  <a:pos x="16" y="22"/>
                </a:cxn>
                <a:cxn ang="0">
                  <a:pos x="22" y="11"/>
                </a:cxn>
                <a:cxn ang="0">
                  <a:pos x="29" y="2"/>
                </a:cxn>
                <a:cxn ang="0">
                  <a:pos x="36" y="0"/>
                </a:cxn>
              </a:cxnLst>
              <a:rect l="0" t="0" r="r" b="b"/>
              <a:pathLst>
                <a:path w="73" h="260">
                  <a:moveTo>
                    <a:pt x="36" y="0"/>
                  </a:moveTo>
                  <a:lnTo>
                    <a:pt x="44" y="2"/>
                  </a:lnTo>
                  <a:lnTo>
                    <a:pt x="51" y="11"/>
                  </a:lnTo>
                  <a:lnTo>
                    <a:pt x="57" y="22"/>
                  </a:lnTo>
                  <a:lnTo>
                    <a:pt x="62" y="38"/>
                  </a:lnTo>
                  <a:lnTo>
                    <a:pt x="67" y="58"/>
                  </a:lnTo>
                  <a:lnTo>
                    <a:pt x="71" y="80"/>
                  </a:lnTo>
                  <a:lnTo>
                    <a:pt x="72" y="104"/>
                  </a:lnTo>
                  <a:lnTo>
                    <a:pt x="73" y="130"/>
                  </a:lnTo>
                  <a:lnTo>
                    <a:pt x="72" y="157"/>
                  </a:lnTo>
                  <a:lnTo>
                    <a:pt x="71" y="181"/>
                  </a:lnTo>
                  <a:lnTo>
                    <a:pt x="67" y="203"/>
                  </a:lnTo>
                  <a:lnTo>
                    <a:pt x="62" y="222"/>
                  </a:lnTo>
                  <a:lnTo>
                    <a:pt x="57" y="238"/>
                  </a:lnTo>
                  <a:lnTo>
                    <a:pt x="51" y="250"/>
                  </a:lnTo>
                  <a:lnTo>
                    <a:pt x="44" y="258"/>
                  </a:lnTo>
                  <a:lnTo>
                    <a:pt x="36" y="260"/>
                  </a:lnTo>
                  <a:lnTo>
                    <a:pt x="29" y="258"/>
                  </a:lnTo>
                  <a:lnTo>
                    <a:pt x="22" y="250"/>
                  </a:lnTo>
                  <a:lnTo>
                    <a:pt x="16" y="238"/>
                  </a:lnTo>
                  <a:lnTo>
                    <a:pt x="11" y="222"/>
                  </a:lnTo>
                  <a:lnTo>
                    <a:pt x="6" y="203"/>
                  </a:lnTo>
                  <a:lnTo>
                    <a:pt x="3" y="181"/>
                  </a:lnTo>
                  <a:lnTo>
                    <a:pt x="1" y="157"/>
                  </a:lnTo>
                  <a:lnTo>
                    <a:pt x="0" y="130"/>
                  </a:lnTo>
                  <a:lnTo>
                    <a:pt x="1" y="104"/>
                  </a:lnTo>
                  <a:lnTo>
                    <a:pt x="3" y="80"/>
                  </a:lnTo>
                  <a:lnTo>
                    <a:pt x="6" y="58"/>
                  </a:lnTo>
                  <a:lnTo>
                    <a:pt x="11" y="38"/>
                  </a:lnTo>
                  <a:lnTo>
                    <a:pt x="16" y="22"/>
                  </a:lnTo>
                  <a:lnTo>
                    <a:pt x="22" y="11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4"/>
            <p:cNvSpPr>
              <a:spLocks/>
            </p:cNvSpPr>
            <p:nvPr/>
          </p:nvSpPr>
          <p:spPr bwMode="auto">
            <a:xfrm>
              <a:off x="5735638" y="2346325"/>
              <a:ext cx="58737" cy="188913"/>
            </a:xfrm>
            <a:custGeom>
              <a:avLst/>
              <a:gdLst/>
              <a:ahLst/>
              <a:cxnLst>
                <a:cxn ang="0">
                  <a:pos x="14" y="1"/>
                </a:cxn>
                <a:cxn ang="0">
                  <a:pos x="36" y="24"/>
                </a:cxn>
                <a:cxn ang="0">
                  <a:pos x="52" y="47"/>
                </a:cxn>
                <a:cxn ang="0">
                  <a:pos x="65" y="70"/>
                </a:cxn>
                <a:cxn ang="0">
                  <a:pos x="72" y="95"/>
                </a:cxn>
                <a:cxn ang="0">
                  <a:pos x="74" y="119"/>
                </a:cxn>
                <a:cxn ang="0">
                  <a:pos x="73" y="143"/>
                </a:cxn>
                <a:cxn ang="0">
                  <a:pos x="70" y="168"/>
                </a:cxn>
                <a:cxn ang="0">
                  <a:pos x="61" y="194"/>
                </a:cxn>
                <a:cxn ang="0">
                  <a:pos x="38" y="238"/>
                </a:cxn>
                <a:cxn ang="0">
                  <a:pos x="25" y="238"/>
                </a:cxn>
                <a:cxn ang="0">
                  <a:pos x="49" y="192"/>
                </a:cxn>
                <a:cxn ang="0">
                  <a:pos x="57" y="172"/>
                </a:cxn>
                <a:cxn ang="0">
                  <a:pos x="61" y="149"/>
                </a:cxn>
                <a:cxn ang="0">
                  <a:pos x="64" y="125"/>
                </a:cxn>
                <a:cxn ang="0">
                  <a:pos x="63" y="99"/>
                </a:cxn>
                <a:cxn ang="0">
                  <a:pos x="56" y="75"/>
                </a:cxn>
                <a:cxn ang="0">
                  <a:pos x="44" y="51"/>
                </a:cxn>
                <a:cxn ang="0">
                  <a:pos x="26" y="27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14" y="1"/>
                </a:cxn>
              </a:cxnLst>
              <a:rect l="0" t="0" r="r" b="b"/>
              <a:pathLst>
                <a:path w="74" h="238">
                  <a:moveTo>
                    <a:pt x="14" y="1"/>
                  </a:moveTo>
                  <a:lnTo>
                    <a:pt x="36" y="24"/>
                  </a:lnTo>
                  <a:lnTo>
                    <a:pt x="52" y="47"/>
                  </a:lnTo>
                  <a:lnTo>
                    <a:pt x="65" y="70"/>
                  </a:lnTo>
                  <a:lnTo>
                    <a:pt x="72" y="95"/>
                  </a:lnTo>
                  <a:lnTo>
                    <a:pt x="74" y="119"/>
                  </a:lnTo>
                  <a:lnTo>
                    <a:pt x="73" y="143"/>
                  </a:lnTo>
                  <a:lnTo>
                    <a:pt x="70" y="168"/>
                  </a:lnTo>
                  <a:lnTo>
                    <a:pt x="61" y="194"/>
                  </a:lnTo>
                  <a:lnTo>
                    <a:pt x="38" y="238"/>
                  </a:lnTo>
                  <a:lnTo>
                    <a:pt x="25" y="238"/>
                  </a:lnTo>
                  <a:lnTo>
                    <a:pt x="49" y="192"/>
                  </a:lnTo>
                  <a:lnTo>
                    <a:pt x="57" y="172"/>
                  </a:lnTo>
                  <a:lnTo>
                    <a:pt x="61" y="149"/>
                  </a:lnTo>
                  <a:lnTo>
                    <a:pt x="64" y="125"/>
                  </a:lnTo>
                  <a:lnTo>
                    <a:pt x="63" y="99"/>
                  </a:lnTo>
                  <a:lnTo>
                    <a:pt x="56" y="75"/>
                  </a:lnTo>
                  <a:lnTo>
                    <a:pt x="44" y="51"/>
                  </a:lnTo>
                  <a:lnTo>
                    <a:pt x="26" y="27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6"/>
            <p:cNvSpPr>
              <a:spLocks/>
            </p:cNvSpPr>
            <p:nvPr/>
          </p:nvSpPr>
          <p:spPr bwMode="auto">
            <a:xfrm>
              <a:off x="5711825" y="2344738"/>
              <a:ext cx="61912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4" y="90"/>
                </a:cxn>
                <a:cxn ang="0">
                  <a:pos x="77" y="114"/>
                </a:cxn>
                <a:cxn ang="0">
                  <a:pos x="76" y="139"/>
                </a:cxn>
                <a:cxn ang="0">
                  <a:pos x="71" y="167"/>
                </a:cxn>
                <a:cxn ang="0">
                  <a:pos x="64" y="197"/>
                </a:cxn>
                <a:cxn ang="0">
                  <a:pos x="42" y="241"/>
                </a:cxn>
                <a:cxn ang="0">
                  <a:pos x="30" y="241"/>
                </a:cxn>
                <a:cxn ang="0">
                  <a:pos x="53" y="195"/>
                </a:cxn>
                <a:cxn ang="0">
                  <a:pos x="61" y="168"/>
                </a:cxn>
                <a:cxn ang="0">
                  <a:pos x="65" y="143"/>
                </a:cxn>
                <a:cxn ang="0">
                  <a:pos x="68" y="117"/>
                </a:cxn>
                <a:cxn ang="0">
                  <a:pos x="65" y="93"/>
                </a:cxn>
                <a:cxn ang="0">
                  <a:pos x="57" y="70"/>
                </a:cxn>
                <a:cxn ang="0">
                  <a:pos x="45" y="47"/>
                </a:cxn>
                <a:cxn ang="0">
                  <a:pos x="26" y="25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10" y="0"/>
                </a:cxn>
                <a:cxn ang="0">
                  <a:pos x="19" y="1"/>
                </a:cxn>
              </a:cxnLst>
              <a:rect l="0" t="0" r="r" b="b"/>
              <a:pathLst>
                <a:path w="77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4" y="90"/>
                  </a:lnTo>
                  <a:lnTo>
                    <a:pt x="77" y="114"/>
                  </a:lnTo>
                  <a:lnTo>
                    <a:pt x="76" y="139"/>
                  </a:lnTo>
                  <a:lnTo>
                    <a:pt x="71" y="167"/>
                  </a:lnTo>
                  <a:lnTo>
                    <a:pt x="64" y="197"/>
                  </a:lnTo>
                  <a:lnTo>
                    <a:pt x="42" y="241"/>
                  </a:lnTo>
                  <a:lnTo>
                    <a:pt x="30" y="241"/>
                  </a:lnTo>
                  <a:lnTo>
                    <a:pt x="53" y="195"/>
                  </a:lnTo>
                  <a:lnTo>
                    <a:pt x="61" y="168"/>
                  </a:lnTo>
                  <a:lnTo>
                    <a:pt x="65" y="143"/>
                  </a:lnTo>
                  <a:lnTo>
                    <a:pt x="68" y="117"/>
                  </a:lnTo>
                  <a:lnTo>
                    <a:pt x="65" y="93"/>
                  </a:lnTo>
                  <a:lnTo>
                    <a:pt x="57" y="70"/>
                  </a:lnTo>
                  <a:lnTo>
                    <a:pt x="45" y="47"/>
                  </a:lnTo>
                  <a:lnTo>
                    <a:pt x="26" y="25"/>
                  </a:lnTo>
                  <a:lnTo>
                    <a:pt x="0" y="2"/>
                  </a:lnTo>
                  <a:lnTo>
                    <a:pt x="1" y="1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8"/>
            <p:cNvSpPr>
              <a:spLocks/>
            </p:cNvSpPr>
            <p:nvPr/>
          </p:nvSpPr>
          <p:spPr bwMode="auto">
            <a:xfrm>
              <a:off x="5692775" y="2344738"/>
              <a:ext cx="57150" cy="190500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37" y="23"/>
                </a:cxn>
                <a:cxn ang="0">
                  <a:pos x="53" y="45"/>
                </a:cxn>
                <a:cxn ang="0">
                  <a:pos x="65" y="67"/>
                </a:cxn>
                <a:cxn ang="0">
                  <a:pos x="71" y="89"/>
                </a:cxn>
                <a:cxn ang="0">
                  <a:pos x="73" y="113"/>
                </a:cxn>
                <a:cxn ang="0">
                  <a:pos x="72" y="137"/>
                </a:cxn>
                <a:cxn ang="0">
                  <a:pos x="67" y="165"/>
                </a:cxn>
                <a:cxn ang="0">
                  <a:pos x="60" y="195"/>
                </a:cxn>
                <a:cxn ang="0">
                  <a:pos x="37" y="239"/>
                </a:cxn>
                <a:cxn ang="0">
                  <a:pos x="25" y="239"/>
                </a:cxn>
                <a:cxn ang="0">
                  <a:pos x="49" y="193"/>
                </a:cxn>
                <a:cxn ang="0">
                  <a:pos x="57" y="167"/>
                </a:cxn>
                <a:cxn ang="0">
                  <a:pos x="63" y="142"/>
                </a:cxn>
                <a:cxn ang="0">
                  <a:pos x="65" y="117"/>
                </a:cxn>
                <a:cxn ang="0">
                  <a:pos x="63" y="93"/>
                </a:cxn>
                <a:cxn ang="0">
                  <a:pos x="57" y="70"/>
                </a:cxn>
                <a:cxn ang="0">
                  <a:pos x="44" y="47"/>
                </a:cxn>
                <a:cxn ang="0">
                  <a:pos x="26" y="2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5" y="1"/>
                </a:cxn>
              </a:cxnLst>
              <a:rect l="0" t="0" r="r" b="b"/>
              <a:pathLst>
                <a:path w="73" h="239">
                  <a:moveTo>
                    <a:pt x="15" y="1"/>
                  </a:moveTo>
                  <a:lnTo>
                    <a:pt x="37" y="23"/>
                  </a:lnTo>
                  <a:lnTo>
                    <a:pt x="53" y="45"/>
                  </a:lnTo>
                  <a:lnTo>
                    <a:pt x="65" y="67"/>
                  </a:lnTo>
                  <a:lnTo>
                    <a:pt x="71" y="89"/>
                  </a:lnTo>
                  <a:lnTo>
                    <a:pt x="73" y="113"/>
                  </a:lnTo>
                  <a:lnTo>
                    <a:pt x="72" y="137"/>
                  </a:lnTo>
                  <a:lnTo>
                    <a:pt x="67" y="165"/>
                  </a:lnTo>
                  <a:lnTo>
                    <a:pt x="60" y="195"/>
                  </a:lnTo>
                  <a:lnTo>
                    <a:pt x="37" y="239"/>
                  </a:lnTo>
                  <a:lnTo>
                    <a:pt x="25" y="239"/>
                  </a:lnTo>
                  <a:lnTo>
                    <a:pt x="49" y="193"/>
                  </a:lnTo>
                  <a:lnTo>
                    <a:pt x="57" y="167"/>
                  </a:lnTo>
                  <a:lnTo>
                    <a:pt x="63" y="142"/>
                  </a:lnTo>
                  <a:lnTo>
                    <a:pt x="65" y="117"/>
                  </a:lnTo>
                  <a:lnTo>
                    <a:pt x="63" y="93"/>
                  </a:lnTo>
                  <a:lnTo>
                    <a:pt x="57" y="70"/>
                  </a:lnTo>
                  <a:lnTo>
                    <a:pt x="44" y="47"/>
                  </a:lnTo>
                  <a:lnTo>
                    <a:pt x="26" y="25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1"/>
                  </a:lnTo>
                  <a:lnTo>
                    <a:pt x="7" y="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5670550" y="2344738"/>
              <a:ext cx="58737" cy="188913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38" y="23"/>
                </a:cxn>
                <a:cxn ang="0">
                  <a:pos x="54" y="45"/>
                </a:cxn>
                <a:cxn ang="0">
                  <a:pos x="65" y="67"/>
                </a:cxn>
                <a:cxn ang="0">
                  <a:pos x="71" y="89"/>
                </a:cxn>
                <a:cxn ang="0">
                  <a:pos x="73" y="112"/>
                </a:cxn>
                <a:cxn ang="0">
                  <a:pos x="71" y="137"/>
                </a:cxn>
                <a:cxn ang="0">
                  <a:pos x="66" y="164"/>
                </a:cxn>
                <a:cxn ang="0">
                  <a:pos x="60" y="193"/>
                </a:cxn>
                <a:cxn ang="0">
                  <a:pos x="38" y="238"/>
                </a:cxn>
                <a:cxn ang="0">
                  <a:pos x="25" y="238"/>
                </a:cxn>
                <a:cxn ang="0">
                  <a:pos x="48" y="192"/>
                </a:cxn>
                <a:cxn ang="0">
                  <a:pos x="56" y="166"/>
                </a:cxn>
                <a:cxn ang="0">
                  <a:pos x="62" y="139"/>
                </a:cxn>
                <a:cxn ang="0">
                  <a:pos x="64" y="115"/>
                </a:cxn>
                <a:cxn ang="0">
                  <a:pos x="62" y="91"/>
                </a:cxn>
                <a:cxn ang="0">
                  <a:pos x="56" y="68"/>
                </a:cxn>
                <a:cxn ang="0">
                  <a:pos x="43" y="45"/>
                </a:cxn>
                <a:cxn ang="0">
                  <a:pos x="25" y="23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3" y="0"/>
                </a:cxn>
                <a:cxn ang="0">
                  <a:pos x="8" y="0"/>
                </a:cxn>
                <a:cxn ang="0">
                  <a:pos x="16" y="1"/>
                </a:cxn>
              </a:cxnLst>
              <a:rect l="0" t="0" r="r" b="b"/>
              <a:pathLst>
                <a:path w="73" h="238">
                  <a:moveTo>
                    <a:pt x="16" y="1"/>
                  </a:moveTo>
                  <a:lnTo>
                    <a:pt x="38" y="23"/>
                  </a:lnTo>
                  <a:lnTo>
                    <a:pt x="54" y="45"/>
                  </a:lnTo>
                  <a:lnTo>
                    <a:pt x="65" y="67"/>
                  </a:lnTo>
                  <a:lnTo>
                    <a:pt x="71" y="89"/>
                  </a:lnTo>
                  <a:lnTo>
                    <a:pt x="73" y="112"/>
                  </a:lnTo>
                  <a:lnTo>
                    <a:pt x="71" y="137"/>
                  </a:lnTo>
                  <a:lnTo>
                    <a:pt x="66" y="164"/>
                  </a:lnTo>
                  <a:lnTo>
                    <a:pt x="60" y="193"/>
                  </a:lnTo>
                  <a:lnTo>
                    <a:pt x="38" y="238"/>
                  </a:lnTo>
                  <a:lnTo>
                    <a:pt x="25" y="238"/>
                  </a:lnTo>
                  <a:lnTo>
                    <a:pt x="48" y="192"/>
                  </a:lnTo>
                  <a:lnTo>
                    <a:pt x="56" y="166"/>
                  </a:lnTo>
                  <a:lnTo>
                    <a:pt x="62" y="139"/>
                  </a:lnTo>
                  <a:lnTo>
                    <a:pt x="64" y="115"/>
                  </a:lnTo>
                  <a:lnTo>
                    <a:pt x="62" y="91"/>
                  </a:lnTo>
                  <a:lnTo>
                    <a:pt x="56" y="68"/>
                  </a:lnTo>
                  <a:lnTo>
                    <a:pt x="43" y="45"/>
                  </a:lnTo>
                  <a:lnTo>
                    <a:pt x="25" y="23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2"/>
            <p:cNvSpPr>
              <a:spLocks/>
            </p:cNvSpPr>
            <p:nvPr/>
          </p:nvSpPr>
          <p:spPr bwMode="auto">
            <a:xfrm>
              <a:off x="5645150" y="2344738"/>
              <a:ext cx="61912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5" y="90"/>
                </a:cxn>
                <a:cxn ang="0">
                  <a:pos x="78" y="114"/>
                </a:cxn>
                <a:cxn ang="0">
                  <a:pos x="77" y="139"/>
                </a:cxn>
                <a:cxn ang="0">
                  <a:pos x="72" y="167"/>
                </a:cxn>
                <a:cxn ang="0">
                  <a:pos x="65" y="197"/>
                </a:cxn>
                <a:cxn ang="0">
                  <a:pos x="43" y="241"/>
                </a:cxn>
                <a:cxn ang="0">
                  <a:pos x="32" y="241"/>
                </a:cxn>
                <a:cxn ang="0">
                  <a:pos x="55" y="195"/>
                </a:cxn>
                <a:cxn ang="0">
                  <a:pos x="63" y="168"/>
                </a:cxn>
                <a:cxn ang="0">
                  <a:pos x="67" y="143"/>
                </a:cxn>
                <a:cxn ang="0">
                  <a:pos x="68" y="117"/>
                </a:cxn>
                <a:cxn ang="0">
                  <a:pos x="66" y="93"/>
                </a:cxn>
                <a:cxn ang="0">
                  <a:pos x="58" y="70"/>
                </a:cxn>
                <a:cxn ang="0">
                  <a:pos x="45" y="47"/>
                </a:cxn>
                <a:cxn ang="0">
                  <a:pos x="27" y="25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1" y="0"/>
                </a:cxn>
                <a:cxn ang="0">
                  <a:pos x="19" y="1"/>
                </a:cxn>
              </a:cxnLst>
              <a:rect l="0" t="0" r="r" b="b"/>
              <a:pathLst>
                <a:path w="78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5" y="90"/>
                  </a:lnTo>
                  <a:lnTo>
                    <a:pt x="78" y="114"/>
                  </a:lnTo>
                  <a:lnTo>
                    <a:pt x="77" y="139"/>
                  </a:lnTo>
                  <a:lnTo>
                    <a:pt x="72" y="167"/>
                  </a:lnTo>
                  <a:lnTo>
                    <a:pt x="65" y="197"/>
                  </a:lnTo>
                  <a:lnTo>
                    <a:pt x="43" y="241"/>
                  </a:lnTo>
                  <a:lnTo>
                    <a:pt x="32" y="241"/>
                  </a:lnTo>
                  <a:lnTo>
                    <a:pt x="55" y="195"/>
                  </a:lnTo>
                  <a:lnTo>
                    <a:pt x="63" y="168"/>
                  </a:lnTo>
                  <a:lnTo>
                    <a:pt x="67" y="143"/>
                  </a:lnTo>
                  <a:lnTo>
                    <a:pt x="68" y="117"/>
                  </a:lnTo>
                  <a:lnTo>
                    <a:pt x="66" y="93"/>
                  </a:lnTo>
                  <a:lnTo>
                    <a:pt x="58" y="70"/>
                  </a:lnTo>
                  <a:lnTo>
                    <a:pt x="45" y="47"/>
                  </a:lnTo>
                  <a:lnTo>
                    <a:pt x="27" y="25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4"/>
            <p:cNvSpPr>
              <a:spLocks/>
            </p:cNvSpPr>
            <p:nvPr/>
          </p:nvSpPr>
          <p:spPr bwMode="auto">
            <a:xfrm>
              <a:off x="5621338" y="2344738"/>
              <a:ext cx="60325" cy="190500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41" y="24"/>
                </a:cxn>
                <a:cxn ang="0">
                  <a:pos x="57" y="46"/>
                </a:cxn>
                <a:cxn ang="0">
                  <a:pos x="68" y="68"/>
                </a:cxn>
                <a:cxn ang="0">
                  <a:pos x="75" y="90"/>
                </a:cxn>
                <a:cxn ang="0">
                  <a:pos x="78" y="114"/>
                </a:cxn>
                <a:cxn ang="0">
                  <a:pos x="76" y="139"/>
                </a:cxn>
                <a:cxn ang="0">
                  <a:pos x="72" y="167"/>
                </a:cxn>
                <a:cxn ang="0">
                  <a:pos x="65" y="197"/>
                </a:cxn>
                <a:cxn ang="0">
                  <a:pos x="43" y="241"/>
                </a:cxn>
                <a:cxn ang="0">
                  <a:pos x="30" y="241"/>
                </a:cxn>
                <a:cxn ang="0">
                  <a:pos x="53" y="195"/>
                </a:cxn>
                <a:cxn ang="0">
                  <a:pos x="61" y="168"/>
                </a:cxn>
                <a:cxn ang="0">
                  <a:pos x="66" y="143"/>
                </a:cxn>
                <a:cxn ang="0">
                  <a:pos x="68" y="117"/>
                </a:cxn>
                <a:cxn ang="0">
                  <a:pos x="65" y="93"/>
                </a:cxn>
                <a:cxn ang="0">
                  <a:pos x="58" y="70"/>
                </a:cxn>
                <a:cxn ang="0">
                  <a:pos x="45" y="47"/>
                </a:cxn>
                <a:cxn ang="0">
                  <a:pos x="26" y="25"/>
                </a:cxn>
                <a:cxn ang="0">
                  <a:pos x="0" y="2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1" y="0"/>
                </a:cxn>
                <a:cxn ang="0">
                  <a:pos x="19" y="1"/>
                </a:cxn>
              </a:cxnLst>
              <a:rect l="0" t="0" r="r" b="b"/>
              <a:pathLst>
                <a:path w="78" h="241">
                  <a:moveTo>
                    <a:pt x="19" y="1"/>
                  </a:moveTo>
                  <a:lnTo>
                    <a:pt x="41" y="24"/>
                  </a:lnTo>
                  <a:lnTo>
                    <a:pt x="57" y="46"/>
                  </a:lnTo>
                  <a:lnTo>
                    <a:pt x="68" y="68"/>
                  </a:lnTo>
                  <a:lnTo>
                    <a:pt x="75" y="90"/>
                  </a:lnTo>
                  <a:lnTo>
                    <a:pt x="78" y="114"/>
                  </a:lnTo>
                  <a:lnTo>
                    <a:pt x="76" y="139"/>
                  </a:lnTo>
                  <a:lnTo>
                    <a:pt x="72" y="167"/>
                  </a:lnTo>
                  <a:lnTo>
                    <a:pt x="65" y="197"/>
                  </a:lnTo>
                  <a:lnTo>
                    <a:pt x="43" y="241"/>
                  </a:lnTo>
                  <a:lnTo>
                    <a:pt x="30" y="241"/>
                  </a:lnTo>
                  <a:lnTo>
                    <a:pt x="53" y="195"/>
                  </a:lnTo>
                  <a:lnTo>
                    <a:pt x="61" y="168"/>
                  </a:lnTo>
                  <a:lnTo>
                    <a:pt x="66" y="143"/>
                  </a:lnTo>
                  <a:lnTo>
                    <a:pt x="68" y="117"/>
                  </a:lnTo>
                  <a:lnTo>
                    <a:pt x="65" y="93"/>
                  </a:lnTo>
                  <a:lnTo>
                    <a:pt x="58" y="70"/>
                  </a:lnTo>
                  <a:lnTo>
                    <a:pt x="45" y="47"/>
                  </a:lnTo>
                  <a:lnTo>
                    <a:pt x="26" y="25"/>
                  </a:ln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11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3" name="Straight Connector 122"/>
          <p:cNvCxnSpPr/>
          <p:nvPr/>
        </p:nvCxnSpPr>
        <p:spPr>
          <a:xfrm>
            <a:off x="1296140" y="5770488"/>
            <a:ext cx="10475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379216" y="5770488"/>
            <a:ext cx="14559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2299317" y="5726099"/>
            <a:ext cx="115409" cy="133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827756" y="5709823"/>
            <a:ext cx="115409" cy="133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3943165" y="5771967"/>
            <a:ext cx="14559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479003" y="5771968"/>
            <a:ext cx="14559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400583" y="5702425"/>
            <a:ext cx="115409" cy="133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4884197" y="591400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Hub/Switch/Router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1467774" y="595099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Hub/Switch/Router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003611" y="530293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Hub/Switch/Router</a:t>
            </a:r>
            <a:endParaRPr lang="en-US" dirty="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263588" y="3817398"/>
            <a:ext cx="5936202" cy="29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eeform 144"/>
          <p:cNvSpPr/>
          <p:nvPr/>
        </p:nvSpPr>
        <p:spPr>
          <a:xfrm>
            <a:off x="922672" y="3285714"/>
            <a:ext cx="1136341" cy="479394"/>
          </a:xfrm>
          <a:custGeom>
            <a:avLst/>
            <a:gdLst>
              <a:gd name="connsiteX0" fmla="*/ 0 w 1136341"/>
              <a:gd name="connsiteY0" fmla="*/ 300361 h 479394"/>
              <a:gd name="connsiteX1" fmla="*/ 408373 w 1136341"/>
              <a:gd name="connsiteY1" fmla="*/ 25153 h 479394"/>
              <a:gd name="connsiteX2" fmla="*/ 745724 w 1136341"/>
              <a:gd name="connsiteY2" fmla="*/ 451281 h 479394"/>
              <a:gd name="connsiteX3" fmla="*/ 1136341 w 1136341"/>
              <a:gd name="connsiteY3" fmla="*/ 193829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341" h="479394">
                <a:moveTo>
                  <a:pt x="0" y="300361"/>
                </a:moveTo>
                <a:cubicBezTo>
                  <a:pt x="142043" y="150180"/>
                  <a:pt x="284086" y="0"/>
                  <a:pt x="408373" y="25153"/>
                </a:cubicBezTo>
                <a:cubicBezTo>
                  <a:pt x="532660" y="50306"/>
                  <a:pt x="624396" y="423168"/>
                  <a:pt x="745724" y="451281"/>
                </a:cubicBezTo>
                <a:cubicBezTo>
                  <a:pt x="867052" y="479394"/>
                  <a:pt x="1001696" y="336611"/>
                  <a:pt x="1136341" y="19382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5943264" y="3553691"/>
            <a:ext cx="2390245" cy="183437"/>
          </a:xfrm>
          <a:custGeom>
            <a:avLst/>
            <a:gdLst>
              <a:gd name="connsiteX0" fmla="*/ 0 w 1136341"/>
              <a:gd name="connsiteY0" fmla="*/ 300361 h 479394"/>
              <a:gd name="connsiteX1" fmla="*/ 408373 w 1136341"/>
              <a:gd name="connsiteY1" fmla="*/ 25153 h 479394"/>
              <a:gd name="connsiteX2" fmla="*/ 745724 w 1136341"/>
              <a:gd name="connsiteY2" fmla="*/ 451281 h 479394"/>
              <a:gd name="connsiteX3" fmla="*/ 1136341 w 1136341"/>
              <a:gd name="connsiteY3" fmla="*/ 193829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341" h="479394">
                <a:moveTo>
                  <a:pt x="0" y="300361"/>
                </a:moveTo>
                <a:cubicBezTo>
                  <a:pt x="142043" y="150180"/>
                  <a:pt x="284086" y="0"/>
                  <a:pt x="408373" y="25153"/>
                </a:cubicBezTo>
                <a:cubicBezTo>
                  <a:pt x="532660" y="50306"/>
                  <a:pt x="624396" y="423168"/>
                  <a:pt x="745724" y="451281"/>
                </a:cubicBezTo>
                <a:cubicBezTo>
                  <a:pt x="867052" y="479394"/>
                  <a:pt x="1001696" y="336611"/>
                  <a:pt x="1136341" y="19382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ate Placeholder 1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24" name="Slide Number Placeholder 1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Wireless, Mobile Networks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6-</a:t>
            </a:r>
            <a:fld id="{D8B16B48-804E-481D-AFA1-540EF27ADC5E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/>
              <a:t>40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212725"/>
            <a:ext cx="8370887" cy="11430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Gill Sans MT" charset="0"/>
                <a:ea typeface="ＭＳ Ｐゴシック" charset="0"/>
              </a:rPr>
              <a:t>Avoiding collisions (more)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439863"/>
            <a:ext cx="7772400" cy="361156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i="1" smtClean="0">
                <a:solidFill>
                  <a:srgbClr val="C00000"/>
                </a:solidFill>
              </a:rPr>
              <a:t>idea:</a:t>
            </a:r>
            <a:r>
              <a:rPr lang="en-US" altLang="en-US" sz="2400" smtClean="0">
                <a:solidFill>
                  <a:srgbClr val="C00000"/>
                </a:solidFill>
              </a:rPr>
              <a:t>  </a:t>
            </a:r>
            <a:r>
              <a:rPr lang="en-US" altLang="en-US" sz="2400" smtClean="0"/>
              <a:t>allow sender to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reserve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channel rather than random access of data frames: avoid  collisions of long  data frames</a:t>
            </a:r>
          </a:p>
          <a:p>
            <a:r>
              <a:rPr lang="en-US" altLang="en-US" sz="2400" smtClean="0"/>
              <a:t>sender first transmits </a:t>
            </a:r>
            <a:r>
              <a:rPr lang="en-US" altLang="en-US" sz="2400" i="1" smtClean="0"/>
              <a:t>small</a:t>
            </a:r>
            <a:r>
              <a:rPr lang="en-US" altLang="en-US" sz="2400" smtClean="0"/>
              <a:t> request-to-send (RTS) packets to BS using CSMA</a:t>
            </a:r>
          </a:p>
          <a:p>
            <a:pPr lvl="1"/>
            <a:r>
              <a:rPr lang="en-US" altLang="en-US" sz="2000" smtClean="0"/>
              <a:t>RTSs may still collide with each other (but they</a:t>
            </a:r>
            <a:r>
              <a:rPr lang="ja-JP" altLang="en-US" sz="2000" smtClean="0"/>
              <a:t>’</a:t>
            </a:r>
            <a:r>
              <a:rPr lang="en-US" altLang="ja-JP" sz="2000" smtClean="0"/>
              <a:t>re short)</a:t>
            </a:r>
          </a:p>
          <a:p>
            <a:r>
              <a:rPr lang="en-US" altLang="en-US" sz="2400" smtClean="0"/>
              <a:t>BS broadcasts clear-to-send CTS in response to RTS</a:t>
            </a:r>
          </a:p>
          <a:p>
            <a:r>
              <a:rPr lang="en-US" altLang="en-US" sz="2400" smtClean="0"/>
              <a:t>CTS heard by all nodes</a:t>
            </a:r>
          </a:p>
          <a:p>
            <a:pPr lvl="1">
              <a:lnSpc>
                <a:spcPts val="2000"/>
              </a:lnSpc>
            </a:pPr>
            <a:r>
              <a:rPr lang="en-US" altLang="en-US" sz="2000" smtClean="0"/>
              <a:t>sender transmits data frame</a:t>
            </a:r>
          </a:p>
          <a:p>
            <a:pPr lvl="1">
              <a:lnSpc>
                <a:spcPts val="2000"/>
              </a:lnSpc>
            </a:pPr>
            <a:r>
              <a:rPr lang="en-US" altLang="en-US" sz="2000" smtClean="0"/>
              <a:t>other stations defer transmissions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smtClean="0"/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1857375" y="5203825"/>
            <a:ext cx="53562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 smtClean="0">
                <a:solidFill>
                  <a:srgbClr val="000099"/>
                </a:solidFill>
                <a:latin typeface="Gill Sans MT" charset="0"/>
                <a:cs typeface="Arial" charset="0"/>
              </a:rPr>
              <a:t>avoid data frame collisions completely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 smtClean="0">
                <a:solidFill>
                  <a:srgbClr val="000099"/>
                </a:solidFill>
                <a:latin typeface="Gill Sans MT" charset="0"/>
                <a:cs typeface="Arial" charset="0"/>
              </a:rPr>
              <a:t>using small reservation packets!</a:t>
            </a: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630363" y="5246688"/>
            <a:ext cx="5853112" cy="914400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pic>
        <p:nvPicPr>
          <p:cNvPr id="6656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008063"/>
            <a:ext cx="6399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0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Wireless, Mobile Networks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6-</a:t>
            </a:r>
            <a:fld id="{182F01DA-210D-464C-94AA-A0725643E981}" type="slidenum"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115888"/>
            <a:ext cx="7772400" cy="941387"/>
          </a:xfrm>
        </p:spPr>
        <p:txBody>
          <a:bodyPr/>
          <a:lstStyle/>
          <a:p>
            <a:pPr>
              <a:defRPr/>
            </a:pPr>
            <a:r>
              <a:rPr lang="en-US" sz="3200">
                <a:latin typeface="Gill Sans MT" charset="0"/>
                <a:ea typeface="ＭＳ Ｐゴシック" charset="0"/>
              </a:rPr>
              <a:t>Collision Avoidance: RTS-CTS exchange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3246438" y="746125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32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4" name="Text Box 15"/>
          <p:cNvSpPr txBox="1">
            <a:spLocks noChangeArrowheads="1"/>
          </p:cNvSpPr>
          <p:nvPr/>
        </p:nvSpPr>
        <p:spPr bwMode="auto">
          <a:xfrm>
            <a:off x="4767263" y="1393825"/>
            <a:ext cx="4921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</a:t>
            </a:r>
          </a:p>
        </p:txBody>
      </p:sp>
      <p:sp>
        <p:nvSpPr>
          <p:cNvPr id="27655" name="Text Box 41"/>
          <p:cNvSpPr txBox="1">
            <a:spLocks noChangeArrowheads="1"/>
          </p:cNvSpPr>
          <p:nvPr/>
        </p:nvSpPr>
        <p:spPr bwMode="auto">
          <a:xfrm>
            <a:off x="2073275" y="12430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27656" name="Text Box 42"/>
          <p:cNvSpPr txBox="1">
            <a:spLocks noChangeArrowheads="1"/>
          </p:cNvSpPr>
          <p:nvPr/>
        </p:nvSpPr>
        <p:spPr bwMode="auto">
          <a:xfrm>
            <a:off x="7670800" y="1241425"/>
            <a:ext cx="3381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27657" name="Line 45"/>
          <p:cNvSpPr>
            <a:spLocks noChangeShapeType="1"/>
          </p:cNvSpPr>
          <p:nvPr/>
        </p:nvSpPr>
        <p:spPr bwMode="auto">
          <a:xfrm>
            <a:off x="758825" y="1743075"/>
            <a:ext cx="41275" cy="3938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7658" name="Text Box 46"/>
          <p:cNvSpPr txBox="1">
            <a:spLocks noChangeArrowheads="1"/>
          </p:cNvSpPr>
          <p:nvPr/>
        </p:nvSpPr>
        <p:spPr bwMode="auto">
          <a:xfrm>
            <a:off x="188913" y="5378450"/>
            <a:ext cx="6207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time</a:t>
            </a:r>
          </a:p>
        </p:txBody>
      </p:sp>
      <p:sp>
        <p:nvSpPr>
          <p:cNvPr id="27659" name="Line 44"/>
          <p:cNvSpPr>
            <a:spLocks noChangeShapeType="1"/>
          </p:cNvSpPr>
          <p:nvPr/>
        </p:nvSpPr>
        <p:spPr bwMode="auto">
          <a:xfrm>
            <a:off x="744538" y="1728788"/>
            <a:ext cx="783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356422" name="Group 70"/>
          <p:cNvGrpSpPr>
            <a:grpSpLocks/>
          </p:cNvGrpSpPr>
          <p:nvPr/>
        </p:nvGrpSpPr>
        <p:grpSpPr bwMode="auto">
          <a:xfrm>
            <a:off x="1801813" y="1857375"/>
            <a:ext cx="6611937" cy="855663"/>
            <a:chOff x="1135" y="1170"/>
            <a:chExt cx="4165" cy="539"/>
          </a:xfrm>
        </p:grpSpPr>
        <p:grpSp>
          <p:nvGrpSpPr>
            <p:cNvPr id="68650" name="Group 9"/>
            <p:cNvGrpSpPr>
              <a:grpSpLocks/>
            </p:cNvGrpSpPr>
            <p:nvPr/>
          </p:nvGrpSpPr>
          <p:grpSpPr bwMode="auto">
            <a:xfrm>
              <a:off x="1135" y="1194"/>
              <a:ext cx="4163" cy="515"/>
              <a:chOff x="594" y="1184"/>
              <a:chExt cx="4163" cy="515"/>
            </a:xfrm>
          </p:grpSpPr>
          <p:sp>
            <p:nvSpPr>
              <p:cNvPr id="68653" name="Freeform 7"/>
              <p:cNvSpPr>
                <a:spLocks/>
              </p:cNvSpPr>
              <p:nvPr/>
            </p:nvSpPr>
            <p:spPr bwMode="auto">
              <a:xfrm>
                <a:off x="594" y="1238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68654" name="Freeform 8"/>
              <p:cNvSpPr>
                <a:spLocks/>
              </p:cNvSpPr>
              <p:nvPr/>
            </p:nvSpPr>
            <p:spPr bwMode="auto">
              <a:xfrm flipH="1">
                <a:off x="1115" y="1184"/>
                <a:ext cx="3642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rgbClr val="FFFFFF">
                      <a:alpha val="6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7691" name="Text Box 51"/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RTS(A)</a:t>
              </a:r>
            </a:p>
          </p:txBody>
        </p:sp>
        <p:sp>
          <p:nvSpPr>
            <p:cNvPr id="27692" name="Text Box 52"/>
            <p:cNvSpPr txBox="1">
              <a:spLocks noChangeArrowheads="1"/>
            </p:cNvSpPr>
            <p:nvPr/>
          </p:nvSpPr>
          <p:spPr bwMode="auto">
            <a:xfrm rot="-354180">
              <a:off x="4699" y="1170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RTS(B)</a:t>
              </a:r>
            </a:p>
          </p:txBody>
        </p:sp>
      </p:grpSp>
      <p:grpSp>
        <p:nvGrpSpPr>
          <p:cNvPr id="356420" name="Group 68"/>
          <p:cNvGrpSpPr>
            <a:grpSpLocks/>
          </p:cNvGrpSpPr>
          <p:nvPr/>
        </p:nvGrpSpPr>
        <p:grpSpPr bwMode="auto">
          <a:xfrm>
            <a:off x="1800225" y="2693988"/>
            <a:ext cx="6472238" cy="1174750"/>
            <a:chOff x="1134" y="1697"/>
            <a:chExt cx="4077" cy="740"/>
          </a:xfrm>
        </p:grpSpPr>
        <p:sp>
          <p:nvSpPr>
            <p:cNvPr id="68644" name="Freeform 48"/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7685" name="Text Box 54"/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RTS(A)</a:t>
              </a:r>
            </a:p>
          </p:txBody>
        </p:sp>
        <p:sp>
          <p:nvSpPr>
            <p:cNvPr id="68646" name="Freeform 56"/>
            <p:cNvSpPr>
              <a:spLocks/>
            </p:cNvSpPr>
            <p:nvPr/>
          </p:nvSpPr>
          <p:spPr bwMode="auto">
            <a:xfrm>
              <a:off x="2951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8647" name="Freeform 57"/>
            <p:cNvSpPr>
              <a:spLocks/>
            </p:cNvSpPr>
            <p:nvPr/>
          </p:nvSpPr>
          <p:spPr bwMode="auto">
            <a:xfrm>
              <a:off x="1134" y="2081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7688" name="Text Box 58"/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CTS(A)</a:t>
              </a:r>
            </a:p>
          </p:txBody>
        </p:sp>
        <p:sp>
          <p:nvSpPr>
            <p:cNvPr id="27689" name="Text Box 59"/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CTS(A)</a:t>
              </a:r>
            </a:p>
          </p:txBody>
        </p:sp>
      </p:grpSp>
      <p:grpSp>
        <p:nvGrpSpPr>
          <p:cNvPr id="356421" name="Group 69"/>
          <p:cNvGrpSpPr>
            <a:grpSpLocks/>
          </p:cNvGrpSpPr>
          <p:nvPr/>
        </p:nvGrpSpPr>
        <p:grpSpPr bwMode="auto">
          <a:xfrm>
            <a:off x="1825625" y="3956050"/>
            <a:ext cx="6472238" cy="2174875"/>
            <a:chOff x="1150" y="2492"/>
            <a:chExt cx="4077" cy="1370"/>
          </a:xfrm>
        </p:grpSpPr>
        <p:sp>
          <p:nvSpPr>
            <p:cNvPr id="68638" name="Freeform 60"/>
            <p:cNvSpPr>
              <a:spLocks/>
            </p:cNvSpPr>
            <p:nvPr/>
          </p:nvSpPr>
          <p:spPr bwMode="auto">
            <a:xfrm>
              <a:off x="1150" y="2492"/>
              <a:ext cx="3652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7679" name="Text Box 61"/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DATA (A)</a:t>
              </a:r>
            </a:p>
          </p:txBody>
        </p:sp>
        <p:sp>
          <p:nvSpPr>
            <p:cNvPr id="68640" name="Freeform 62"/>
            <p:cNvSpPr>
              <a:spLocks/>
            </p:cNvSpPr>
            <p:nvPr/>
          </p:nvSpPr>
          <p:spPr bwMode="auto">
            <a:xfrm>
              <a:off x="2967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68641" name="Freeform 63"/>
            <p:cNvSpPr>
              <a:spLocks/>
            </p:cNvSpPr>
            <p:nvPr/>
          </p:nvSpPr>
          <p:spPr bwMode="auto">
            <a:xfrm>
              <a:off x="1150" y="3506"/>
              <a:ext cx="1860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27682" name="Text Box 64"/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ACK(A)</a:t>
              </a:r>
            </a:p>
          </p:txBody>
        </p:sp>
        <p:sp>
          <p:nvSpPr>
            <p:cNvPr id="27683" name="Text Box 65"/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ACK(A)</a:t>
              </a:r>
            </a:p>
          </p:txBody>
        </p:sp>
      </p:grpSp>
      <p:grpSp>
        <p:nvGrpSpPr>
          <p:cNvPr id="356418" name="Group 66"/>
          <p:cNvGrpSpPr>
            <a:grpSpLocks/>
          </p:cNvGrpSpPr>
          <p:nvPr/>
        </p:nvGrpSpPr>
        <p:grpSpPr bwMode="auto">
          <a:xfrm>
            <a:off x="4418013" y="2046288"/>
            <a:ext cx="3109912" cy="715962"/>
            <a:chOff x="2596" y="1330"/>
            <a:chExt cx="1959" cy="451"/>
          </a:xfrm>
        </p:grpSpPr>
        <p:sp>
          <p:nvSpPr>
            <p:cNvPr id="27676" name="AutoShape 10"/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677" name="Text Box 11"/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reservation collision</a:t>
              </a: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8015288" y="3671888"/>
            <a:ext cx="711200" cy="2424112"/>
            <a:chOff x="8015288" y="3671888"/>
            <a:chExt cx="711200" cy="2424112"/>
          </a:xfrm>
        </p:grpSpPr>
        <p:sp>
          <p:nvSpPr>
            <p:cNvPr id="27664" name="Line 71"/>
            <p:cNvSpPr>
              <a:spLocks noChangeShapeType="1"/>
            </p:cNvSpPr>
            <p:nvPr/>
          </p:nvSpPr>
          <p:spPr bwMode="auto">
            <a:xfrm>
              <a:off x="8428038" y="3671888"/>
              <a:ext cx="0" cy="2424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7665" name="Text Box 72"/>
            <p:cNvSpPr txBox="1">
              <a:spLocks noChangeArrowheads="1"/>
            </p:cNvSpPr>
            <p:nvPr/>
          </p:nvSpPr>
          <p:spPr bwMode="auto">
            <a:xfrm>
              <a:off x="8015288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defer</a:t>
              </a:r>
            </a:p>
          </p:txBody>
        </p:sp>
      </p:grpSp>
      <p:grpSp>
        <p:nvGrpSpPr>
          <p:cNvPr id="68624" name="Group 361"/>
          <p:cNvGrpSpPr>
            <a:grpSpLocks/>
          </p:cNvGrpSpPr>
          <p:nvPr/>
        </p:nvGrpSpPr>
        <p:grpSpPr bwMode="auto">
          <a:xfrm>
            <a:off x="4327525" y="1117600"/>
            <a:ext cx="650875" cy="561975"/>
            <a:chOff x="2967" y="478"/>
            <a:chExt cx="788" cy="625"/>
          </a:xfrm>
        </p:grpSpPr>
        <p:pic>
          <p:nvPicPr>
            <p:cNvPr id="68632" name="Picture 358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33" name="Picture 360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625" name="Group 356"/>
          <p:cNvGrpSpPr>
            <a:grpSpLocks/>
          </p:cNvGrpSpPr>
          <p:nvPr/>
        </p:nvGrpSpPr>
        <p:grpSpPr bwMode="auto">
          <a:xfrm>
            <a:off x="1514475" y="1057275"/>
            <a:ext cx="609600" cy="598488"/>
            <a:chOff x="313" y="1497"/>
            <a:chExt cx="1152" cy="1014"/>
          </a:xfrm>
        </p:grpSpPr>
        <p:pic>
          <p:nvPicPr>
            <p:cNvPr id="68630" name="Picture 354" descr="laptop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31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8626" name="Group 356"/>
          <p:cNvGrpSpPr>
            <a:grpSpLocks/>
          </p:cNvGrpSpPr>
          <p:nvPr/>
        </p:nvGrpSpPr>
        <p:grpSpPr bwMode="auto">
          <a:xfrm>
            <a:off x="7966075" y="1087438"/>
            <a:ext cx="609600" cy="598487"/>
            <a:chOff x="313" y="1497"/>
            <a:chExt cx="1152" cy="1014"/>
          </a:xfrm>
        </p:grpSpPr>
        <p:pic>
          <p:nvPicPr>
            <p:cNvPr id="68628" name="Picture 354" descr="laptop_stylized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9" name="Picture 355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8627" name="Picture 17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7461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5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5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53390" y="2479948"/>
            <a:ext cx="6858000" cy="1524000"/>
          </a:xfrm>
          <a:prstGeom prst="rect">
            <a:avLst/>
          </a:prstGeom>
          <a:ln w="6350">
            <a:solidFill>
              <a:srgbClr val="00642D"/>
            </a:solidFill>
          </a:ln>
        </p:spPr>
        <p:txBody>
          <a:bodyPr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Encoding in Wired Media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3390" y="3927748"/>
            <a:ext cx="6858000" cy="76200"/>
          </a:xfrm>
          <a:prstGeom prst="rect">
            <a:avLst/>
          </a:prstGeom>
          <a:solidFill>
            <a:srgbClr val="00642D"/>
          </a:solidFill>
          <a:ln>
            <a:solidFill>
              <a:srgbClr val="006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3390" y="2479948"/>
            <a:ext cx="6858000" cy="76200"/>
          </a:xfrm>
          <a:prstGeom prst="rect">
            <a:avLst/>
          </a:prstGeom>
          <a:solidFill>
            <a:srgbClr val="00642D"/>
          </a:solidFill>
          <a:ln>
            <a:solidFill>
              <a:srgbClr val="006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Signal Transmissions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914443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Broadband transmission</a:t>
            </a:r>
          </a:p>
          <a:p>
            <a:pPr lvl="1"/>
            <a:r>
              <a:rPr lang="en-US" dirty="0" smtClean="0"/>
              <a:t>transmission over a broad spectrum of frequencies</a:t>
            </a:r>
          </a:p>
          <a:p>
            <a:pPr lvl="1"/>
            <a:r>
              <a:rPr lang="en-US" dirty="0" smtClean="0"/>
              <a:t>use analog techniques to encode binary 1s and 0s across a continuous range of values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Baseband transmission</a:t>
            </a:r>
          </a:p>
          <a:p>
            <a:pPr lvl="1"/>
            <a:r>
              <a:rPr lang="en-US" dirty="0" smtClean="0"/>
              <a:t>signals take the form of discrete pulses of electricity or light</a:t>
            </a:r>
          </a:p>
          <a:p>
            <a:pPr lvl="1"/>
            <a:r>
              <a:rPr lang="en-US" dirty="0" smtClean="0"/>
              <a:t>uses a digital encoding scheme (line coding) at a single fixed frequency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Encoding Schemes in Media (Physical Layer)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Encoding?</a:t>
            </a:r>
          </a:p>
          <a:p>
            <a:pPr lvl="1"/>
            <a:r>
              <a:rPr lang="en-US" dirty="0" smtClean="0"/>
              <a:t>Encoding addresses how binary data is converted into these signals.</a:t>
            </a:r>
          </a:p>
          <a:p>
            <a:pPr lvl="1"/>
            <a:r>
              <a:rPr lang="en-US" dirty="0" smtClean="0"/>
              <a:t>Typically implemented in a signaling component (transceiver) that is part of the network interface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 cstate="print"/>
          <a:srcRect b="18669"/>
          <a:stretch>
            <a:fillRect/>
          </a:stretch>
        </p:blipFill>
        <p:spPr bwMode="auto">
          <a:xfrm>
            <a:off x="2118064" y="3786326"/>
            <a:ext cx="4824274" cy="172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Baseband Transmission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28600" y="3017520"/>
            <a:ext cx="8686800" cy="3459480"/>
          </a:xfrm>
        </p:spPr>
        <p:txBody>
          <a:bodyPr>
            <a:normAutofit/>
          </a:bodyPr>
          <a:lstStyle/>
          <a:p>
            <a:r>
              <a:rPr lang="en-US" dirty="0" smtClean="0"/>
              <a:t>Apply pulse modulation to binary symbol for transmission over digital/baseband channel.</a:t>
            </a:r>
          </a:p>
          <a:p>
            <a:r>
              <a:rPr lang="en-US" dirty="0" smtClean="0"/>
              <a:t>Pulse modulation uses regular sequence of pulses to encode / decode data.</a:t>
            </a:r>
          </a:p>
          <a:p>
            <a:r>
              <a:rPr lang="en-US" dirty="0" smtClean="0"/>
              <a:t>Line coding examples: Alternate Mark Inversion (AMI), Manchester,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1040" y="2164080"/>
            <a:ext cx="112776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51660" y="1767840"/>
            <a:ext cx="1356360" cy="75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 Coding Encoder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1840" y="2065020"/>
            <a:ext cx="2270760" cy="1524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42360" y="1341120"/>
            <a:ext cx="178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Digital/Baseband</a:t>
            </a:r>
            <a:br>
              <a:rPr lang="en-US" dirty="0" smtClean="0"/>
            </a:br>
            <a:r>
              <a:rPr lang="en-US" dirty="0" smtClean="0"/>
              <a:t>       Channel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54040" y="1767840"/>
            <a:ext cx="1356360" cy="75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 Coding Decoder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033260" y="2156460"/>
            <a:ext cx="112776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" y="185928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1 0 0 1 1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48500" y="185166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1 0 0 1 1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Mark Inversion (AMI)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 are encoded as 0 volt, 1 is encoded as alternate positive or negative volt.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Problems: long sequence of 0 may cause receiver to become out of sync with sender.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File:Ami encoding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0495" y="2111692"/>
            <a:ext cx="5079365" cy="198730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210300" y="4023360"/>
            <a:ext cx="22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 Wikipedia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Manchester Encoding (line code)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5161" cy="20123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Transmits the exclusive-OR of the clock and signal.</a:t>
            </a:r>
          </a:p>
          <a:p>
            <a:pPr lvl="1"/>
            <a:r>
              <a:rPr lang="en-US" dirty="0" smtClean="0"/>
              <a:t>each bit is transmitted in a fixed time</a:t>
            </a:r>
          </a:p>
          <a:p>
            <a:pPr lvl="1"/>
            <a:r>
              <a:rPr lang="en-US" dirty="0" smtClean="0"/>
              <a:t>a 1 is encoded by a transition from high to low and a 0 by a transition from low to high (G.E. Thomas convention)</a:t>
            </a:r>
          </a:p>
          <a:p>
            <a:r>
              <a:rPr lang="en-US" dirty="0" smtClean="0"/>
              <a:t>Results in a transition every clock cycle.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864" y="3302679"/>
            <a:ext cx="61912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 Modulation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28600" y="3017520"/>
            <a:ext cx="8686800" cy="34594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Uses a sine carrier wave signal to encode data.</a:t>
            </a:r>
          </a:p>
          <a:p>
            <a:pPr lvl="1"/>
            <a:r>
              <a:rPr lang="en-US" dirty="0" smtClean="0"/>
              <a:t>sine carrier wave has low frequency spectrum compared to square waves</a:t>
            </a:r>
          </a:p>
          <a:p>
            <a:r>
              <a:rPr lang="en-US" dirty="0" smtClean="0"/>
              <a:t>Used for transmission over long distances.</a:t>
            </a:r>
          </a:p>
          <a:p>
            <a:r>
              <a:rPr lang="en-US" dirty="0" smtClean="0"/>
              <a:t>Forms of modulation:</a:t>
            </a:r>
          </a:p>
          <a:p>
            <a:pPr lvl="1"/>
            <a:r>
              <a:rPr lang="en-US" dirty="0" smtClean="0"/>
              <a:t>amplitude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phase-shift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CNT 4007C, Fall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48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1040" y="2164080"/>
            <a:ext cx="112776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51660" y="1767840"/>
            <a:ext cx="1630680" cy="75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19500" y="2072640"/>
            <a:ext cx="1943100" cy="14478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88080" y="159258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 Channel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54040" y="1767840"/>
            <a:ext cx="1653540" cy="75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Demodulation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459980" y="2156460"/>
            <a:ext cx="112776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" y="185928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1 0 0 1 1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75220" y="185166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1 0 0 1 1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2407920" y="1386840"/>
            <a:ext cx="266700" cy="3505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783080" y="914400"/>
            <a:ext cx="1569720" cy="4114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Carrier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Cable Characteristics (cont.)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Interference susceptibility: interference from outside may generate noise.</a:t>
            </a:r>
          </a:p>
          <a:p>
            <a:endParaRPr lang="en-US" dirty="0" smtClean="0"/>
          </a:p>
          <a:p>
            <a:r>
              <a:rPr lang="en-US" dirty="0" smtClean="0"/>
              <a:t>Maximum number of devices per segment: each connected device may weaken the signal (bus topology).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Material and installation cost: expensive of cable and its installation.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Primary Cable Types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Cable provide a medium for transporting signals:</a:t>
            </a:r>
          </a:p>
          <a:p>
            <a:endParaRPr lang="en-US" dirty="0" smtClean="0"/>
          </a:p>
          <a:p>
            <a:r>
              <a:rPr lang="en-US" dirty="0" smtClean="0"/>
              <a:t>Signal type may be light pulses or electrical.</a:t>
            </a:r>
          </a:p>
          <a:p>
            <a:endParaRPr lang="en-US" dirty="0" smtClean="0"/>
          </a:p>
          <a:p>
            <a:r>
              <a:rPr lang="en-US" dirty="0" smtClean="0"/>
              <a:t>Cable types include</a:t>
            </a:r>
          </a:p>
          <a:p>
            <a:pPr lvl="1"/>
            <a:r>
              <a:rPr lang="en-US" dirty="0" smtClean="0"/>
              <a:t>Coaxial cable </a:t>
            </a:r>
          </a:p>
          <a:p>
            <a:pPr lvl="1"/>
            <a:r>
              <a:rPr lang="en-US" dirty="0" smtClean="0"/>
              <a:t>Twisted pair cable</a:t>
            </a:r>
          </a:p>
          <a:p>
            <a:pPr lvl="1"/>
            <a:r>
              <a:rPr lang="en-US" dirty="0" smtClean="0"/>
              <a:t>Fiber optic cable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Coaxial Cable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Was predominantly used in early Ethernet.</a:t>
            </a:r>
          </a:p>
          <a:p>
            <a:r>
              <a:rPr lang="en-US" dirty="0" smtClean="0"/>
              <a:t>Has protective shield to protect against interference.</a:t>
            </a:r>
          </a:p>
          <a:p>
            <a:r>
              <a:rPr lang="en-US" dirty="0" smtClean="0"/>
              <a:t>Less susceptible to attenuation than twisted pair.</a:t>
            </a:r>
          </a:p>
          <a:p>
            <a:r>
              <a:rPr lang="en-US" dirty="0" smtClean="0"/>
              <a:t>Higher cost than twisted pair.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2788" y="3903364"/>
            <a:ext cx="3298424" cy="226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Coaxial Cables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298708" cy="49377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Early Ethernet for baseband transmission:</a:t>
            </a:r>
          </a:p>
          <a:p>
            <a:pPr lvl="1"/>
            <a:r>
              <a:rPr lang="en-US" dirty="0" err="1" smtClean="0"/>
              <a:t>Thicknet</a:t>
            </a:r>
            <a:r>
              <a:rPr lang="en-US" dirty="0" smtClean="0"/>
              <a:t> (10Base5):  strong coaxial cable with up to 500 meters in segment length and 10 Mbps bandwidth.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Thinnet</a:t>
            </a:r>
            <a:r>
              <a:rPr lang="en-US" dirty="0" smtClean="0"/>
              <a:t> (10Base2): thinner coaxial cable with up to 185 meters in segment length and 10 Mbps bandwidth.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Broadband transmission of video/audio signal and data to customers.</a:t>
            </a:r>
          </a:p>
          <a:p>
            <a:pPr lvl="1"/>
            <a:r>
              <a:rPr lang="en-US" dirty="0" smtClean="0"/>
              <a:t>enables customers to receive TV signal and Internet data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7025" y="1050168"/>
            <a:ext cx="1882991" cy="188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4893" y="3172335"/>
            <a:ext cx="1875223" cy="1173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466120" y="160685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thicknet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07801" y="348152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thinnet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Twisted Pair Cable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CNT 4007C, Fall 2012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4687410"/>
            <a:ext cx="8216283" cy="14695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Unshielded Twisted-Pair (10BaseT, 100BaseT, 1000BaseT) used widely in LANs.</a:t>
            </a:r>
          </a:p>
          <a:p>
            <a:r>
              <a:rPr lang="en-US" dirty="0" smtClean="0"/>
              <a:t>Shielded Twisted-Pair may be also used in LANs.</a:t>
            </a:r>
          </a:p>
          <a:p>
            <a:pPr lvl="1"/>
            <a:r>
              <a:rPr lang="en-US" dirty="0" smtClean="0"/>
              <a:t>shielding reduces cross-talk and interference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565" y="1388124"/>
            <a:ext cx="4252404" cy="276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3269" y="1425051"/>
            <a:ext cx="2669497" cy="1659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9086" y="2674954"/>
            <a:ext cx="2147841" cy="187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249880" y="13227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5647" y="340162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UTP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L03 Net Media &amp; Signal Encodings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F6F78-E6C7-4FA9-8256-6FE4E136027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t_20090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Format_200909</Template>
  <TotalTime>4475</TotalTime>
  <Words>3189</Words>
  <Application>Microsoft Office PowerPoint</Application>
  <PresentationFormat>On-screen Show (4:3)</PresentationFormat>
  <Paragraphs>839</Paragraphs>
  <Slides>48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MS PGothic</vt:lpstr>
      <vt:lpstr>MS PGothic</vt:lpstr>
      <vt:lpstr>Arial</vt:lpstr>
      <vt:lpstr>Calibri</vt:lpstr>
      <vt:lpstr>Comic Sans MS</vt:lpstr>
      <vt:lpstr>Gill Sans MT</vt:lpstr>
      <vt:lpstr>Symbol</vt:lpstr>
      <vt:lpstr>Times New Roman</vt:lpstr>
      <vt:lpstr>Wingdings</vt:lpstr>
      <vt:lpstr>Wingdings 3</vt:lpstr>
      <vt:lpstr>Format_200909</vt:lpstr>
      <vt:lpstr>Default Design</vt:lpstr>
      <vt:lpstr>Clip</vt:lpstr>
      <vt:lpstr>CNT4007C: Theory and Fundamentals of Computer Networks</vt:lpstr>
      <vt:lpstr>Overview of Networking Media</vt:lpstr>
      <vt:lpstr>Media Requirements</vt:lpstr>
      <vt:lpstr>Cable Characteristics</vt:lpstr>
      <vt:lpstr>Cable Characteristics (cont.)</vt:lpstr>
      <vt:lpstr>Primary Cable Types</vt:lpstr>
      <vt:lpstr>Coaxial Cable</vt:lpstr>
      <vt:lpstr>Applications of Coaxial Cables</vt:lpstr>
      <vt:lpstr>Twisted Pair Cable</vt:lpstr>
      <vt:lpstr>UTP Cable Categories</vt:lpstr>
      <vt:lpstr>UTP Cable Characteristics</vt:lpstr>
      <vt:lpstr>UTP Cable Connector</vt:lpstr>
      <vt:lpstr>Applications of Coaxial &amp; Twisted-Pair Cable</vt:lpstr>
      <vt:lpstr>Fiber Optic Cable</vt:lpstr>
      <vt:lpstr>Fiber Cable Connectors</vt:lpstr>
      <vt:lpstr>Fiber Cable Characteristics</vt:lpstr>
      <vt:lpstr>Fiber Cable Types </vt:lpstr>
      <vt:lpstr>Cabling Summary</vt:lpstr>
      <vt:lpstr>Building Wiring Layout</vt:lpstr>
      <vt:lpstr>Building Wiring Specifications </vt:lpstr>
      <vt:lpstr>Building Wiring Specifications (cont.) </vt:lpstr>
      <vt:lpstr>Building Wiring - Examples</vt:lpstr>
      <vt:lpstr>PowerPoint Presentation</vt:lpstr>
      <vt:lpstr>Elements of a wireless network</vt:lpstr>
      <vt:lpstr>Types of Wireless Network</vt:lpstr>
      <vt:lpstr>Wireless Networking Benefits</vt:lpstr>
      <vt:lpstr>Wireless LAN Transmission</vt:lpstr>
      <vt:lpstr>IEEE 802.11 Wireless LAN (WiFi)</vt:lpstr>
      <vt:lpstr>IEEE 802.11b/g Wireless LAN (WiFi) Configuration</vt:lpstr>
      <vt:lpstr>Characteristics of selected wireless link  standards</vt:lpstr>
      <vt:lpstr>Wireless network characteristics</vt:lpstr>
      <vt:lpstr>Code Division Multiple Access (CDMA)</vt:lpstr>
      <vt:lpstr>CDMA encode/decode</vt:lpstr>
      <vt:lpstr>CDMA: two-sender interference</vt:lpstr>
      <vt:lpstr>IEEE 802.11 Wireless LAN</vt:lpstr>
      <vt:lpstr>802.11 LAN architecture</vt:lpstr>
      <vt:lpstr>802.11: passive/active scanning</vt:lpstr>
      <vt:lpstr>IEEE 802.11: multiple access</vt:lpstr>
      <vt:lpstr>IEEE 802.11 MAC Protocol: CSMA/CA</vt:lpstr>
      <vt:lpstr>Avoiding collisions (more)</vt:lpstr>
      <vt:lpstr>Collision Avoidance: RTS-CTS exchange</vt:lpstr>
      <vt:lpstr>PowerPoint Presentation</vt:lpstr>
      <vt:lpstr>Types of Signal Transmissions</vt:lpstr>
      <vt:lpstr>Encoding Schemes in Media (Physical Layer)</vt:lpstr>
      <vt:lpstr>Baseband Transmission</vt:lpstr>
      <vt:lpstr>Alternative Mark Inversion (AMI)</vt:lpstr>
      <vt:lpstr>Manchester Encoding (line code)</vt:lpstr>
      <vt:lpstr>Digital Modulation</vt:lpstr>
    </vt:vector>
  </TitlesOfParts>
  <Company>University of West Florida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CNT4007C</dc:title>
  <dc:creator>Ezhil Kalaimannan</dc:creator>
  <cp:lastModifiedBy>Ezhil Kalaimannan</cp:lastModifiedBy>
  <cp:revision>89</cp:revision>
  <dcterms:created xsi:type="dcterms:W3CDTF">2010-08-26T19:42:27Z</dcterms:created>
  <dcterms:modified xsi:type="dcterms:W3CDTF">2019-02-25T20:26:46Z</dcterms:modified>
</cp:coreProperties>
</file>